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8" r:id="rId2"/>
    <p:sldId id="308" r:id="rId3"/>
    <p:sldId id="337" r:id="rId4"/>
    <p:sldId id="289" r:id="rId5"/>
    <p:sldId id="290" r:id="rId6"/>
    <p:sldId id="291" r:id="rId7"/>
    <p:sldId id="292" r:id="rId8"/>
    <p:sldId id="293" r:id="rId9"/>
    <p:sldId id="294" r:id="rId10"/>
    <p:sldId id="307" r:id="rId11"/>
    <p:sldId id="313" r:id="rId12"/>
    <p:sldId id="300" r:id="rId13"/>
    <p:sldId id="314" r:id="rId14"/>
    <p:sldId id="301" r:id="rId15"/>
    <p:sldId id="315" r:id="rId16"/>
    <p:sldId id="316" r:id="rId17"/>
    <p:sldId id="317" r:id="rId18"/>
    <p:sldId id="318" r:id="rId19"/>
    <p:sldId id="320" r:id="rId20"/>
    <p:sldId id="282" r:id="rId21"/>
    <p:sldId id="266" r:id="rId22"/>
    <p:sldId id="267" r:id="rId23"/>
    <p:sldId id="259" r:id="rId24"/>
    <p:sldId id="260" r:id="rId25"/>
    <p:sldId id="261" r:id="rId26"/>
    <p:sldId id="262" r:id="rId27"/>
    <p:sldId id="264" r:id="rId28"/>
    <p:sldId id="339" r:id="rId29"/>
    <p:sldId id="263" r:id="rId30"/>
    <p:sldId id="265" r:id="rId31"/>
    <p:sldId id="268" r:id="rId32"/>
    <p:sldId id="269" r:id="rId33"/>
    <p:sldId id="270" r:id="rId34"/>
    <p:sldId id="285" r:id="rId35"/>
    <p:sldId id="321" r:id="rId36"/>
    <p:sldId id="322" r:id="rId37"/>
    <p:sldId id="323" r:id="rId38"/>
    <p:sldId id="324" r:id="rId39"/>
    <p:sldId id="334" r:id="rId40"/>
    <p:sldId id="327" r:id="rId41"/>
    <p:sldId id="283" r:id="rId42"/>
    <p:sldId id="328" r:id="rId43"/>
    <p:sldId id="329" r:id="rId44"/>
    <p:sldId id="330" r:id="rId45"/>
    <p:sldId id="331" r:id="rId46"/>
    <p:sldId id="277" r:id="rId47"/>
    <p:sldId id="332" r:id="rId48"/>
    <p:sldId id="276" r:id="rId49"/>
    <p:sldId id="275" r:id="rId50"/>
    <p:sldId id="335" r:id="rId51"/>
    <p:sldId id="325" r:id="rId52"/>
    <p:sldId id="278" r:id="rId53"/>
    <p:sldId id="333" r:id="rId54"/>
    <p:sldId id="279" r:id="rId55"/>
    <p:sldId id="28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55" autoAdjust="0"/>
    <p:restoredTop sz="94660"/>
  </p:normalViewPr>
  <p:slideViewPr>
    <p:cSldViewPr snapToGrid="0">
      <p:cViewPr>
        <p:scale>
          <a:sx n="98" d="100"/>
          <a:sy n="98" d="100"/>
        </p:scale>
        <p:origin x="-106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Dengue Case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5551</c:v>
                </c:pt>
                <c:pt idx="1">
                  <c:v>2430</c:v>
                </c:pt>
                <c:pt idx="2">
                  <c:v>6232</c:v>
                </c:pt>
                <c:pt idx="3">
                  <c:v>486</c:v>
                </c:pt>
                <c:pt idx="4">
                  <c:v>3434</c:v>
                </c:pt>
                <c:pt idx="5">
                  <c:v>1048</c:v>
                </c:pt>
                <c:pt idx="6">
                  <c:v>2200</c:v>
                </c:pt>
                <c:pt idx="7">
                  <c:v>466</c:v>
                </c:pt>
                <c:pt idx="8">
                  <c:v>1153</c:v>
                </c:pt>
                <c:pt idx="9">
                  <c:v>474</c:v>
                </c:pt>
                <c:pt idx="10">
                  <c:v>409</c:v>
                </c:pt>
                <c:pt idx="11">
                  <c:v>1359</c:v>
                </c:pt>
                <c:pt idx="12">
                  <c:v>671</c:v>
                </c:pt>
                <c:pt idx="13">
                  <c:v>1749</c:v>
                </c:pt>
                <c:pt idx="14">
                  <c:v>375</c:v>
                </c:pt>
                <c:pt idx="15">
                  <c:v>3162</c:v>
                </c:pt>
                <c:pt idx="16">
                  <c:v>6060</c:v>
                </c:pt>
                <c:pt idx="17">
                  <c:v>2766</c:v>
                </c:pt>
                <c:pt idx="18">
                  <c:v>6640</c:v>
                </c:pt>
              </c:numCache>
            </c:numRef>
          </c:val>
        </c:ser>
        <c:dLbls>
          <c:showVal val="1"/>
        </c:dLbls>
        <c:gapWidth val="219"/>
        <c:overlap val="-27"/>
        <c:axId val="124754560"/>
        <c:axId val="124760448"/>
      </c:barChart>
      <c:catAx>
        <c:axId val="124754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760448"/>
        <c:crosses val="autoZero"/>
        <c:auto val="1"/>
        <c:lblAlgn val="ctr"/>
        <c:lblOffset val="100"/>
      </c:catAx>
      <c:valAx>
        <c:axId val="124760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75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Death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93</c:v>
                </c:pt>
                <c:pt idx="1">
                  <c:v>44</c:v>
                </c:pt>
                <c:pt idx="2">
                  <c:v>58</c:v>
                </c:pt>
                <c:pt idx="3">
                  <c:v>0</c:v>
                </c:pt>
                <c:pt idx="4">
                  <c:v>13</c:v>
                </c:pt>
                <c:pt idx="5">
                  <c:v>4</c:v>
                </c:pt>
                <c:pt idx="6">
                  <c:v>11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6</c:v>
                </c:pt>
                <c:pt idx="16">
                  <c:v>14</c:v>
                </c:pt>
                <c:pt idx="17">
                  <c:v>8</c:v>
                </c:pt>
                <c:pt idx="18">
                  <c:v>16</c:v>
                </c:pt>
              </c:numCache>
            </c:numRef>
          </c:val>
        </c:ser>
        <c:dLbls>
          <c:showVal val="1"/>
        </c:dLbls>
        <c:gapWidth val="219"/>
        <c:overlap val="-27"/>
        <c:axId val="124618240"/>
        <c:axId val="124619776"/>
      </c:barChart>
      <c:catAx>
        <c:axId val="124618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619776"/>
        <c:crosses val="autoZero"/>
        <c:auto val="1"/>
        <c:lblAlgn val="ctr"/>
        <c:lblOffset val="100"/>
      </c:catAx>
      <c:valAx>
        <c:axId val="124619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61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0.24300000000000008</c:v>
                </c:pt>
                <c:pt idx="1">
                  <c:v>0.57399999999999995</c:v>
                </c:pt>
                <c:pt idx="2">
                  <c:v>0.18300000000000008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5481218380311186"/>
          <c:y val="4.3779637435657721E-2"/>
          <c:w val="0.39568241469816295"/>
          <c:h val="0.956220362564342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5 day</c:v>
                </c:pt>
                <c:pt idx="1">
                  <c:v>6 day</c:v>
                </c:pt>
                <c:pt idx="2">
                  <c:v>&lt;5 day</c:v>
                </c:pt>
                <c:pt idx="3">
                  <c:v>&gt;7 day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0.32000000000000017</c:v>
                </c:pt>
                <c:pt idx="1">
                  <c:v>0.35000000000000014</c:v>
                </c:pt>
                <c:pt idx="2">
                  <c:v>0.17</c:v>
                </c:pt>
                <c:pt idx="3">
                  <c:v>0.16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94177-2D42-41EB-B2D6-1B10BDAA3401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</dgm:pt>
    <dgm:pt modelId="{692BE3A2-12EB-43BB-A26C-38C9717797AA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People affected by dengue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1FD85-F963-4A39-8D0A-A9E783762CD1}" type="parTrans" cxnId="{5C12AB20-B40D-4A79-8511-07C868F18825}">
      <dgm:prSet/>
      <dgm:spPr/>
      <dgm:t>
        <a:bodyPr/>
        <a:lstStyle/>
        <a:p>
          <a:endParaRPr lang="en-US"/>
        </a:p>
      </dgm:t>
    </dgm:pt>
    <dgm:pt modelId="{12D60327-5D4F-4927-9FC5-D9A2730206CD}" type="sibTrans" cxnId="{5C12AB20-B40D-4A79-8511-07C868F18825}">
      <dgm:prSet/>
      <dgm:spPr/>
      <dgm:t>
        <a:bodyPr/>
        <a:lstStyle/>
        <a:p>
          <a:endParaRPr lang="en-US"/>
        </a:p>
      </dgm:t>
    </dgm:pt>
    <dgm:pt modelId="{0F768CEE-A04E-463A-A849-A1F4516C235B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Released from hospitals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72F04-9AA1-4CF1-AA0C-92D1AE05F048}" type="parTrans" cxnId="{AF4F8ECF-3FDA-4574-9D25-16EE600D2E76}">
      <dgm:prSet/>
      <dgm:spPr/>
      <dgm:t>
        <a:bodyPr/>
        <a:lstStyle/>
        <a:p>
          <a:endParaRPr lang="en-US"/>
        </a:p>
      </dgm:t>
    </dgm:pt>
    <dgm:pt modelId="{E9780343-B6A3-4A5F-8D90-7CC1ED4600B7}" type="sibTrans" cxnId="{AF4F8ECF-3FDA-4574-9D25-16EE600D2E76}">
      <dgm:prSet/>
      <dgm:spPr/>
      <dgm:t>
        <a:bodyPr/>
        <a:lstStyle/>
        <a:p>
          <a:endParaRPr lang="en-US"/>
        </a:p>
      </dgm:t>
    </dgm:pt>
    <dgm:pt modelId="{6ED47953-F9FA-4F67-A967-CA5E89E8CCF8}">
      <dgm:prSet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81839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48D98-2407-483C-AB02-6F9613ECBA56}" type="parTrans" cxnId="{5EB06E82-C843-4DE2-B377-4E902C47682F}">
      <dgm:prSet/>
      <dgm:spPr/>
      <dgm:t>
        <a:bodyPr/>
        <a:lstStyle/>
        <a:p>
          <a:endParaRPr lang="en-US"/>
        </a:p>
      </dgm:t>
    </dgm:pt>
    <dgm:pt modelId="{53188092-5648-496A-9ED0-D4F56131F599}" type="sibTrans" cxnId="{5EB06E82-C843-4DE2-B377-4E902C47682F}">
      <dgm:prSet/>
      <dgm:spPr/>
      <dgm:t>
        <a:bodyPr/>
        <a:lstStyle/>
        <a:p>
          <a:endParaRPr lang="en-US"/>
        </a:p>
      </dgm:t>
    </dgm:pt>
    <dgm:pt modelId="{BFA339F1-A6C1-44AA-B4E5-F41BA9D9C2E2}">
      <dgm:prSet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79129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EFFD4-70A8-45A8-9064-530204FDC004}" type="parTrans" cxnId="{A0109C61-BC24-47DD-B8C6-E9204DA389CA}">
      <dgm:prSet/>
      <dgm:spPr/>
      <dgm:t>
        <a:bodyPr/>
        <a:lstStyle/>
        <a:p>
          <a:endParaRPr lang="en-US"/>
        </a:p>
      </dgm:t>
    </dgm:pt>
    <dgm:pt modelId="{5A8D83C1-021B-4B3C-9DEE-92EA743EF376}" type="sibTrans" cxnId="{A0109C61-BC24-47DD-B8C6-E9204DA389CA}">
      <dgm:prSet/>
      <dgm:spPr/>
      <dgm:t>
        <a:bodyPr/>
        <a:lstStyle/>
        <a:p>
          <a:endParaRPr lang="en-US"/>
        </a:p>
      </dgm:t>
    </dgm:pt>
    <dgm:pt modelId="{4D1D92D3-95D5-4DC2-BD30-18C9FD5662B6}" type="pres">
      <dgm:prSet presAssocID="{A8594177-2D42-41EB-B2D6-1B10BDAA3401}" presName="list" presStyleCnt="0">
        <dgm:presLayoutVars>
          <dgm:dir/>
          <dgm:animLvl val="lvl"/>
        </dgm:presLayoutVars>
      </dgm:prSet>
      <dgm:spPr/>
    </dgm:pt>
    <dgm:pt modelId="{0CC03264-DDF1-403D-AFAF-AD13B93D4E57}" type="pres">
      <dgm:prSet presAssocID="{692BE3A2-12EB-43BB-A26C-38C9717797AA}" presName="posSpace" presStyleCnt="0"/>
      <dgm:spPr/>
    </dgm:pt>
    <dgm:pt modelId="{012E1379-0300-4D69-A37F-67D7107CD8E4}" type="pres">
      <dgm:prSet presAssocID="{692BE3A2-12EB-43BB-A26C-38C9717797AA}" presName="vertFlow" presStyleCnt="0"/>
      <dgm:spPr/>
    </dgm:pt>
    <dgm:pt modelId="{A96A526A-0D0E-4B6A-9A57-9C08D8C5C345}" type="pres">
      <dgm:prSet presAssocID="{692BE3A2-12EB-43BB-A26C-38C9717797AA}" presName="topSpace" presStyleCnt="0"/>
      <dgm:spPr/>
    </dgm:pt>
    <dgm:pt modelId="{96CEB506-B054-4675-81E8-4BEDB5747B27}" type="pres">
      <dgm:prSet presAssocID="{692BE3A2-12EB-43BB-A26C-38C9717797AA}" presName="firstComp" presStyleCnt="0"/>
      <dgm:spPr/>
    </dgm:pt>
    <dgm:pt modelId="{E66C2E53-B2F7-48FA-A21B-58FB05B5A023}" type="pres">
      <dgm:prSet presAssocID="{692BE3A2-12EB-43BB-A26C-38C9717797AA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3AB1FD4F-AB2E-42F8-9A2E-EFC1D56FAF75}" type="pres">
      <dgm:prSet presAssocID="{692BE3A2-12EB-43BB-A26C-38C9717797AA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CAB49-EA67-4E95-9654-24D6368D1603}" type="pres">
      <dgm:prSet presAssocID="{692BE3A2-12EB-43BB-A26C-38C9717797AA}" presName="negSpace" presStyleCnt="0"/>
      <dgm:spPr/>
    </dgm:pt>
    <dgm:pt modelId="{AD3D1C07-23DC-40D6-AEC1-487B7A3F9A47}" type="pres">
      <dgm:prSet presAssocID="{692BE3A2-12EB-43BB-A26C-38C9717797AA}" presName="circle" presStyleLbl="node1" presStyleIdx="0" presStyleCnt="2"/>
      <dgm:spPr/>
      <dgm:t>
        <a:bodyPr/>
        <a:lstStyle/>
        <a:p>
          <a:endParaRPr lang="en-US"/>
        </a:p>
      </dgm:t>
    </dgm:pt>
    <dgm:pt modelId="{FED93FDF-5960-4DE1-9CE1-F544B8FDACA4}" type="pres">
      <dgm:prSet presAssocID="{12D60327-5D4F-4927-9FC5-D9A2730206CD}" presName="transSpace" presStyleCnt="0"/>
      <dgm:spPr/>
    </dgm:pt>
    <dgm:pt modelId="{45906C37-5DC2-4CA1-AC28-A1D9ADEDB6F2}" type="pres">
      <dgm:prSet presAssocID="{0F768CEE-A04E-463A-A849-A1F4516C235B}" presName="posSpace" presStyleCnt="0"/>
      <dgm:spPr/>
    </dgm:pt>
    <dgm:pt modelId="{0EA768F7-97D0-4F5D-901A-E79161648232}" type="pres">
      <dgm:prSet presAssocID="{0F768CEE-A04E-463A-A849-A1F4516C235B}" presName="vertFlow" presStyleCnt="0"/>
      <dgm:spPr/>
    </dgm:pt>
    <dgm:pt modelId="{E965BAD5-523E-4590-B21B-ADE5851EE719}" type="pres">
      <dgm:prSet presAssocID="{0F768CEE-A04E-463A-A849-A1F4516C235B}" presName="topSpace" presStyleCnt="0"/>
      <dgm:spPr/>
    </dgm:pt>
    <dgm:pt modelId="{FC28224D-0669-46CE-AFD2-F2EBCB8BD9CD}" type="pres">
      <dgm:prSet presAssocID="{0F768CEE-A04E-463A-A849-A1F4516C235B}" presName="firstComp" presStyleCnt="0"/>
      <dgm:spPr/>
    </dgm:pt>
    <dgm:pt modelId="{4C1D3065-5D72-4423-91F7-8F2FD502033B}" type="pres">
      <dgm:prSet presAssocID="{0F768CEE-A04E-463A-A849-A1F4516C235B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EA9A4349-C33B-4F3C-AC02-B47DF0956F47}" type="pres">
      <dgm:prSet presAssocID="{0F768CEE-A04E-463A-A849-A1F4516C235B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A352D-7656-406B-B046-945BEBB6ACA9}" type="pres">
      <dgm:prSet presAssocID="{0F768CEE-A04E-463A-A849-A1F4516C235B}" presName="negSpace" presStyleCnt="0"/>
      <dgm:spPr/>
    </dgm:pt>
    <dgm:pt modelId="{47216999-9B57-4DB2-A5E2-BE83AC42CDB7}" type="pres">
      <dgm:prSet presAssocID="{0F768CEE-A04E-463A-A849-A1F4516C235B}" presName="circle" presStyleLbl="node1" presStyleIdx="1" presStyleCnt="2" custScaleX="96962" custScaleY="90581" custLinFactNeighborX="-470" custLinFactNeighborY="-721"/>
      <dgm:spPr/>
      <dgm:t>
        <a:bodyPr/>
        <a:lstStyle/>
        <a:p>
          <a:endParaRPr lang="en-US"/>
        </a:p>
      </dgm:t>
    </dgm:pt>
  </dgm:ptLst>
  <dgm:cxnLst>
    <dgm:cxn modelId="{80C5B96D-AB8C-4086-8C92-071BC7042442}" type="presOf" srcId="{BFA339F1-A6C1-44AA-B4E5-F41BA9D9C2E2}" destId="{4C1D3065-5D72-4423-91F7-8F2FD502033B}" srcOrd="0" destOrd="0" presId="urn:microsoft.com/office/officeart/2005/8/layout/hList9"/>
    <dgm:cxn modelId="{5C12AB20-B40D-4A79-8511-07C868F18825}" srcId="{A8594177-2D42-41EB-B2D6-1B10BDAA3401}" destId="{692BE3A2-12EB-43BB-A26C-38C9717797AA}" srcOrd="0" destOrd="0" parTransId="{7DD1FD85-F963-4A39-8D0A-A9E783762CD1}" sibTransId="{12D60327-5D4F-4927-9FC5-D9A2730206CD}"/>
    <dgm:cxn modelId="{116C6F5A-C61C-436D-B5E6-1AE37C1F26C7}" type="presOf" srcId="{A8594177-2D42-41EB-B2D6-1B10BDAA3401}" destId="{4D1D92D3-95D5-4DC2-BD30-18C9FD5662B6}" srcOrd="0" destOrd="0" presId="urn:microsoft.com/office/officeart/2005/8/layout/hList9"/>
    <dgm:cxn modelId="{57E04894-36A4-4DCF-B4C0-0F5F595E4B31}" type="presOf" srcId="{6ED47953-F9FA-4F67-A967-CA5E89E8CCF8}" destId="{3AB1FD4F-AB2E-42F8-9A2E-EFC1D56FAF75}" srcOrd="1" destOrd="0" presId="urn:microsoft.com/office/officeart/2005/8/layout/hList9"/>
    <dgm:cxn modelId="{63AA7E3C-E3AA-4001-8D9C-47E70A1092C4}" type="presOf" srcId="{BFA339F1-A6C1-44AA-B4E5-F41BA9D9C2E2}" destId="{EA9A4349-C33B-4F3C-AC02-B47DF0956F47}" srcOrd="1" destOrd="0" presId="urn:microsoft.com/office/officeart/2005/8/layout/hList9"/>
    <dgm:cxn modelId="{AF4F8ECF-3FDA-4574-9D25-16EE600D2E76}" srcId="{A8594177-2D42-41EB-B2D6-1B10BDAA3401}" destId="{0F768CEE-A04E-463A-A849-A1F4516C235B}" srcOrd="1" destOrd="0" parTransId="{EB372F04-9AA1-4CF1-AA0C-92D1AE05F048}" sibTransId="{E9780343-B6A3-4A5F-8D90-7CC1ED4600B7}"/>
    <dgm:cxn modelId="{9B87B38B-1CF4-4BF4-B851-043B983A7BB8}" type="presOf" srcId="{692BE3A2-12EB-43BB-A26C-38C9717797AA}" destId="{AD3D1C07-23DC-40D6-AEC1-487B7A3F9A47}" srcOrd="0" destOrd="0" presId="urn:microsoft.com/office/officeart/2005/8/layout/hList9"/>
    <dgm:cxn modelId="{00A96620-BB45-4167-88BD-488BFE5C9187}" type="presOf" srcId="{0F768CEE-A04E-463A-A849-A1F4516C235B}" destId="{47216999-9B57-4DB2-A5E2-BE83AC42CDB7}" srcOrd="0" destOrd="0" presId="urn:microsoft.com/office/officeart/2005/8/layout/hList9"/>
    <dgm:cxn modelId="{120DE415-459B-49F5-909B-8FF17DA68A36}" type="presOf" srcId="{6ED47953-F9FA-4F67-A967-CA5E89E8CCF8}" destId="{E66C2E53-B2F7-48FA-A21B-58FB05B5A023}" srcOrd="0" destOrd="0" presId="urn:microsoft.com/office/officeart/2005/8/layout/hList9"/>
    <dgm:cxn modelId="{A0109C61-BC24-47DD-B8C6-E9204DA389CA}" srcId="{0F768CEE-A04E-463A-A849-A1F4516C235B}" destId="{BFA339F1-A6C1-44AA-B4E5-F41BA9D9C2E2}" srcOrd="0" destOrd="0" parTransId="{B02EFFD4-70A8-45A8-9064-530204FDC004}" sibTransId="{5A8D83C1-021B-4B3C-9DEE-92EA743EF376}"/>
    <dgm:cxn modelId="{5EB06E82-C843-4DE2-B377-4E902C47682F}" srcId="{692BE3A2-12EB-43BB-A26C-38C9717797AA}" destId="{6ED47953-F9FA-4F67-A967-CA5E89E8CCF8}" srcOrd="0" destOrd="0" parTransId="{17748D98-2407-483C-AB02-6F9613ECBA56}" sibTransId="{53188092-5648-496A-9ED0-D4F56131F599}"/>
    <dgm:cxn modelId="{C50E5A07-2080-4DE6-8F8D-40EEE28BFA8E}" type="presParOf" srcId="{4D1D92D3-95D5-4DC2-BD30-18C9FD5662B6}" destId="{0CC03264-DDF1-403D-AFAF-AD13B93D4E57}" srcOrd="0" destOrd="0" presId="urn:microsoft.com/office/officeart/2005/8/layout/hList9"/>
    <dgm:cxn modelId="{00615B9E-4A89-426F-A447-81B065538377}" type="presParOf" srcId="{4D1D92D3-95D5-4DC2-BD30-18C9FD5662B6}" destId="{012E1379-0300-4D69-A37F-67D7107CD8E4}" srcOrd="1" destOrd="0" presId="urn:microsoft.com/office/officeart/2005/8/layout/hList9"/>
    <dgm:cxn modelId="{16A5AC55-BFF3-4A6D-9CAB-77ED3A368373}" type="presParOf" srcId="{012E1379-0300-4D69-A37F-67D7107CD8E4}" destId="{A96A526A-0D0E-4B6A-9A57-9C08D8C5C345}" srcOrd="0" destOrd="0" presId="urn:microsoft.com/office/officeart/2005/8/layout/hList9"/>
    <dgm:cxn modelId="{19290DBB-8E94-4DFB-BDBF-571B41571708}" type="presParOf" srcId="{012E1379-0300-4D69-A37F-67D7107CD8E4}" destId="{96CEB506-B054-4675-81E8-4BEDB5747B27}" srcOrd="1" destOrd="0" presId="urn:microsoft.com/office/officeart/2005/8/layout/hList9"/>
    <dgm:cxn modelId="{398F3F44-EAF2-41C1-A506-7E6C90AD2EB8}" type="presParOf" srcId="{96CEB506-B054-4675-81E8-4BEDB5747B27}" destId="{E66C2E53-B2F7-48FA-A21B-58FB05B5A023}" srcOrd="0" destOrd="0" presId="urn:microsoft.com/office/officeart/2005/8/layout/hList9"/>
    <dgm:cxn modelId="{0B932989-977C-4657-B86D-72EE3F7FC449}" type="presParOf" srcId="{96CEB506-B054-4675-81E8-4BEDB5747B27}" destId="{3AB1FD4F-AB2E-42F8-9A2E-EFC1D56FAF75}" srcOrd="1" destOrd="0" presId="urn:microsoft.com/office/officeart/2005/8/layout/hList9"/>
    <dgm:cxn modelId="{EA128232-F6CE-451E-976B-A00E4B8F643D}" type="presParOf" srcId="{4D1D92D3-95D5-4DC2-BD30-18C9FD5662B6}" destId="{A7ACAB49-EA67-4E95-9654-24D6368D1603}" srcOrd="2" destOrd="0" presId="urn:microsoft.com/office/officeart/2005/8/layout/hList9"/>
    <dgm:cxn modelId="{BF1ECE4C-8482-42D1-9121-D0A08C4C8FEA}" type="presParOf" srcId="{4D1D92D3-95D5-4DC2-BD30-18C9FD5662B6}" destId="{AD3D1C07-23DC-40D6-AEC1-487B7A3F9A47}" srcOrd="3" destOrd="0" presId="urn:microsoft.com/office/officeart/2005/8/layout/hList9"/>
    <dgm:cxn modelId="{0E4C1B8A-D20A-4689-AAE5-1FF03B807F67}" type="presParOf" srcId="{4D1D92D3-95D5-4DC2-BD30-18C9FD5662B6}" destId="{FED93FDF-5960-4DE1-9CE1-F544B8FDACA4}" srcOrd="4" destOrd="0" presId="urn:microsoft.com/office/officeart/2005/8/layout/hList9"/>
    <dgm:cxn modelId="{33C5B8A2-E487-43DE-BA5F-44ABF036AF12}" type="presParOf" srcId="{4D1D92D3-95D5-4DC2-BD30-18C9FD5662B6}" destId="{45906C37-5DC2-4CA1-AC28-A1D9ADEDB6F2}" srcOrd="5" destOrd="0" presId="urn:microsoft.com/office/officeart/2005/8/layout/hList9"/>
    <dgm:cxn modelId="{CEE5B5CC-A5E4-4DB4-8ADA-1D8DDF32D657}" type="presParOf" srcId="{4D1D92D3-95D5-4DC2-BD30-18C9FD5662B6}" destId="{0EA768F7-97D0-4F5D-901A-E79161648232}" srcOrd="6" destOrd="0" presId="urn:microsoft.com/office/officeart/2005/8/layout/hList9"/>
    <dgm:cxn modelId="{ED738862-BF15-4A3F-9D0B-31EB86CA9D05}" type="presParOf" srcId="{0EA768F7-97D0-4F5D-901A-E79161648232}" destId="{E965BAD5-523E-4590-B21B-ADE5851EE719}" srcOrd="0" destOrd="0" presId="urn:microsoft.com/office/officeart/2005/8/layout/hList9"/>
    <dgm:cxn modelId="{B23FF25B-CE12-4FAB-A756-0BAE5BEAB4E3}" type="presParOf" srcId="{0EA768F7-97D0-4F5D-901A-E79161648232}" destId="{FC28224D-0669-46CE-AFD2-F2EBCB8BD9CD}" srcOrd="1" destOrd="0" presId="urn:microsoft.com/office/officeart/2005/8/layout/hList9"/>
    <dgm:cxn modelId="{81123091-BDFB-433D-BBAE-5FA36F866CBD}" type="presParOf" srcId="{FC28224D-0669-46CE-AFD2-F2EBCB8BD9CD}" destId="{4C1D3065-5D72-4423-91F7-8F2FD502033B}" srcOrd="0" destOrd="0" presId="urn:microsoft.com/office/officeart/2005/8/layout/hList9"/>
    <dgm:cxn modelId="{21FC2E71-B49D-4EB5-A19C-931628A364CD}" type="presParOf" srcId="{FC28224D-0669-46CE-AFD2-F2EBCB8BD9CD}" destId="{EA9A4349-C33B-4F3C-AC02-B47DF0956F47}" srcOrd="1" destOrd="0" presId="urn:microsoft.com/office/officeart/2005/8/layout/hList9"/>
    <dgm:cxn modelId="{3478E81A-0B81-49F2-9C06-BF9BE8894F47}" type="presParOf" srcId="{4D1D92D3-95D5-4DC2-BD30-18C9FD5662B6}" destId="{44BA352D-7656-406B-B046-945BEBB6ACA9}" srcOrd="7" destOrd="0" presId="urn:microsoft.com/office/officeart/2005/8/layout/hList9"/>
    <dgm:cxn modelId="{ECB726F0-E148-4DDD-A569-DFECB82ABB28}" type="presParOf" srcId="{4D1D92D3-95D5-4DC2-BD30-18C9FD5662B6}" destId="{47216999-9B57-4DB2-A5E2-BE83AC42CDB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A0F86-7118-4AD9-9825-135262C066B3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ED285-E215-40B1-A777-8DDB238F3BD0}">
      <dgm:prSet phldrT="[Text]" custT="1"/>
      <dgm:spPr/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Official death 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BEEB4-2578-4E66-9959-EE0049B006EE}" type="parTrans" cxnId="{0AFF07CE-F9D4-4F08-A785-00372457BB45}">
      <dgm:prSet/>
      <dgm:spPr/>
      <dgm:t>
        <a:bodyPr/>
        <a:lstStyle/>
        <a:p>
          <a:endParaRPr lang="en-US"/>
        </a:p>
      </dgm:t>
    </dgm:pt>
    <dgm:pt modelId="{15647F38-13C7-4452-B4DB-14799B17E9D8}" type="sibTrans" cxnId="{0AFF07CE-F9D4-4F08-A785-00372457BB45}">
      <dgm:prSet/>
      <dgm:spPr/>
      <dgm:t>
        <a:bodyPr/>
        <a:lstStyle/>
        <a:p>
          <a:endParaRPr lang="en-US"/>
        </a:p>
      </dgm:t>
    </dgm:pt>
    <dgm:pt modelId="{758667BF-DB67-46F3-B888-FF813B2AA0F9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DF811-0DB4-4378-A222-3FEEEB1EF115}" type="parTrans" cxnId="{195B882A-D6AD-43ED-BF9B-1632F936C8F1}">
      <dgm:prSet/>
      <dgm:spPr/>
      <dgm:t>
        <a:bodyPr/>
        <a:lstStyle/>
        <a:p>
          <a:endParaRPr lang="en-US"/>
        </a:p>
      </dgm:t>
    </dgm:pt>
    <dgm:pt modelId="{67E4C362-E4BB-4622-9F0D-0120A95968FE}" type="sibTrans" cxnId="{195B882A-D6AD-43ED-BF9B-1632F936C8F1}">
      <dgm:prSet/>
      <dgm:spPr/>
      <dgm:t>
        <a:bodyPr/>
        <a:lstStyle/>
        <a:p>
          <a:endParaRPr lang="en-US"/>
        </a:p>
      </dgm:t>
    </dgm:pt>
    <dgm:pt modelId="{4E967572-C7DF-498E-B8BB-E1D9D9CA6745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Unofficial death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F8EFC-60E0-4F81-B41F-37742E8C5BC7}" type="parTrans" cxnId="{3F1D60B4-C60F-4DAB-BF16-CCE5F50FBBA6}">
      <dgm:prSet/>
      <dgm:spPr/>
      <dgm:t>
        <a:bodyPr/>
        <a:lstStyle/>
        <a:p>
          <a:endParaRPr lang="en-US"/>
        </a:p>
      </dgm:t>
    </dgm:pt>
    <dgm:pt modelId="{6667F439-0C93-44C6-AEAB-73AB6FC83F9B}" type="sibTrans" cxnId="{3F1D60B4-C60F-4DAB-BF16-CCE5F50FBBA6}">
      <dgm:prSet/>
      <dgm:spPr/>
      <dgm:t>
        <a:bodyPr/>
        <a:lstStyle/>
        <a:p>
          <a:endParaRPr lang="en-US"/>
        </a:p>
      </dgm:t>
    </dgm:pt>
    <dgm:pt modelId="{9606B486-3FC0-4FED-A9C9-CB7B242798E1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203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EA2D1-8FCF-4E5E-9D48-CEDAFF130B84}" type="parTrans" cxnId="{4E5DDA5A-3746-40A8-8B10-CF287E76954A}">
      <dgm:prSet/>
      <dgm:spPr/>
      <dgm:t>
        <a:bodyPr/>
        <a:lstStyle/>
        <a:p>
          <a:endParaRPr lang="en-US"/>
        </a:p>
      </dgm:t>
    </dgm:pt>
    <dgm:pt modelId="{5715345A-2606-4EDE-A884-89EEE22C2F01}" type="sibTrans" cxnId="{4E5DDA5A-3746-40A8-8B10-CF287E76954A}">
      <dgm:prSet/>
      <dgm:spPr/>
      <dgm:t>
        <a:bodyPr/>
        <a:lstStyle/>
        <a:p>
          <a:endParaRPr lang="en-US"/>
        </a:p>
      </dgm:t>
    </dgm:pt>
    <dgm:pt modelId="{D3C5DD1D-56F5-4DD4-850E-D0F5B60E8751}" type="pres">
      <dgm:prSet presAssocID="{B5FA0F86-7118-4AD9-9825-135262C066B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FF2EF5-8685-4C8C-B40D-C4445AC427BE}" type="pres">
      <dgm:prSet presAssocID="{0F2ED285-E215-40B1-A777-8DDB238F3BD0}" presName="posSpace" presStyleCnt="0"/>
      <dgm:spPr/>
    </dgm:pt>
    <dgm:pt modelId="{3400B79A-9311-4CDC-933B-8722CE9D6427}" type="pres">
      <dgm:prSet presAssocID="{0F2ED285-E215-40B1-A777-8DDB238F3BD0}" presName="vertFlow" presStyleCnt="0"/>
      <dgm:spPr/>
    </dgm:pt>
    <dgm:pt modelId="{ED750906-423E-43BD-8464-0B74EAFF1529}" type="pres">
      <dgm:prSet presAssocID="{0F2ED285-E215-40B1-A777-8DDB238F3BD0}" presName="topSpace" presStyleCnt="0"/>
      <dgm:spPr/>
    </dgm:pt>
    <dgm:pt modelId="{3DAC734E-5B31-48AC-91E9-5370511BD2F6}" type="pres">
      <dgm:prSet presAssocID="{0F2ED285-E215-40B1-A777-8DDB238F3BD0}" presName="firstComp" presStyleCnt="0"/>
      <dgm:spPr/>
    </dgm:pt>
    <dgm:pt modelId="{156B030F-56A0-4E03-A81F-90EB5BC24DCA}" type="pres">
      <dgm:prSet presAssocID="{0F2ED285-E215-40B1-A777-8DDB238F3BD0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F628AFD6-FAA5-46BA-8B4F-7D1C94C3116E}" type="pres">
      <dgm:prSet presAssocID="{0F2ED285-E215-40B1-A777-8DDB238F3BD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28894-9007-4A32-8C00-D369FDC871E9}" type="pres">
      <dgm:prSet presAssocID="{0F2ED285-E215-40B1-A777-8DDB238F3BD0}" presName="negSpace" presStyleCnt="0"/>
      <dgm:spPr/>
    </dgm:pt>
    <dgm:pt modelId="{CAE2086A-9B47-44A5-9623-8EB8B504F67B}" type="pres">
      <dgm:prSet presAssocID="{0F2ED285-E215-40B1-A777-8DDB238F3BD0}" presName="circle" presStyleLbl="node1" presStyleIdx="0" presStyleCnt="2"/>
      <dgm:spPr/>
      <dgm:t>
        <a:bodyPr/>
        <a:lstStyle/>
        <a:p>
          <a:endParaRPr lang="en-US"/>
        </a:p>
      </dgm:t>
    </dgm:pt>
    <dgm:pt modelId="{8193D4B7-8B08-4D18-BFF7-4BFA2444E8DF}" type="pres">
      <dgm:prSet presAssocID="{15647F38-13C7-4452-B4DB-14799B17E9D8}" presName="transSpace" presStyleCnt="0"/>
      <dgm:spPr/>
    </dgm:pt>
    <dgm:pt modelId="{C0911ADF-3523-494A-BDA6-CE871803E628}" type="pres">
      <dgm:prSet presAssocID="{4E967572-C7DF-498E-B8BB-E1D9D9CA6745}" presName="posSpace" presStyleCnt="0"/>
      <dgm:spPr/>
    </dgm:pt>
    <dgm:pt modelId="{BB82FD89-F6AC-4926-8F44-8D97399A96E3}" type="pres">
      <dgm:prSet presAssocID="{4E967572-C7DF-498E-B8BB-E1D9D9CA6745}" presName="vertFlow" presStyleCnt="0"/>
      <dgm:spPr/>
    </dgm:pt>
    <dgm:pt modelId="{BFBD65D7-E58A-4D1C-9698-BF6D94DE3BB5}" type="pres">
      <dgm:prSet presAssocID="{4E967572-C7DF-498E-B8BB-E1D9D9CA6745}" presName="topSpace" presStyleCnt="0"/>
      <dgm:spPr/>
    </dgm:pt>
    <dgm:pt modelId="{2268E7FA-7EAD-421A-B3B8-86F2AC50E7E0}" type="pres">
      <dgm:prSet presAssocID="{4E967572-C7DF-498E-B8BB-E1D9D9CA6745}" presName="firstComp" presStyleCnt="0"/>
      <dgm:spPr/>
    </dgm:pt>
    <dgm:pt modelId="{04D88B1B-916A-4C5A-82B0-34F366AE0A2F}" type="pres">
      <dgm:prSet presAssocID="{4E967572-C7DF-498E-B8BB-E1D9D9CA6745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A4FF3C36-E135-47CE-8054-5BDE3760724D}" type="pres">
      <dgm:prSet presAssocID="{4E967572-C7DF-498E-B8BB-E1D9D9CA6745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503D2-8CB6-43DB-A4C6-6C2837382B96}" type="pres">
      <dgm:prSet presAssocID="{4E967572-C7DF-498E-B8BB-E1D9D9CA6745}" presName="negSpace" presStyleCnt="0"/>
      <dgm:spPr/>
    </dgm:pt>
    <dgm:pt modelId="{4B0E9EEF-51A7-48CB-A30A-1BC32D508EE6}" type="pres">
      <dgm:prSet presAssocID="{4E967572-C7DF-498E-B8BB-E1D9D9CA6745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B9821B0-144C-4462-AC08-F43C693420A6}" type="presOf" srcId="{B5FA0F86-7118-4AD9-9825-135262C066B3}" destId="{D3C5DD1D-56F5-4DD4-850E-D0F5B60E8751}" srcOrd="0" destOrd="0" presId="urn:microsoft.com/office/officeart/2005/8/layout/hList9"/>
    <dgm:cxn modelId="{B51567A7-345D-496E-A373-FFCB9EF5ECBA}" type="presOf" srcId="{758667BF-DB67-46F3-B888-FF813B2AA0F9}" destId="{156B030F-56A0-4E03-A81F-90EB5BC24DCA}" srcOrd="0" destOrd="0" presId="urn:microsoft.com/office/officeart/2005/8/layout/hList9"/>
    <dgm:cxn modelId="{3F1D60B4-C60F-4DAB-BF16-CCE5F50FBBA6}" srcId="{B5FA0F86-7118-4AD9-9825-135262C066B3}" destId="{4E967572-C7DF-498E-B8BB-E1D9D9CA6745}" srcOrd="1" destOrd="0" parTransId="{5A6F8EFC-60E0-4F81-B41F-37742E8C5BC7}" sibTransId="{6667F439-0C93-44C6-AEAB-73AB6FC83F9B}"/>
    <dgm:cxn modelId="{B174B2C7-4FFF-413C-B5BA-5029921F3596}" type="presOf" srcId="{0F2ED285-E215-40B1-A777-8DDB238F3BD0}" destId="{CAE2086A-9B47-44A5-9623-8EB8B504F67B}" srcOrd="0" destOrd="0" presId="urn:microsoft.com/office/officeart/2005/8/layout/hList9"/>
    <dgm:cxn modelId="{DFE8F362-F9B2-4073-9C27-2FD86F3CD6FF}" type="presOf" srcId="{758667BF-DB67-46F3-B888-FF813B2AA0F9}" destId="{F628AFD6-FAA5-46BA-8B4F-7D1C94C3116E}" srcOrd="1" destOrd="0" presId="urn:microsoft.com/office/officeart/2005/8/layout/hList9"/>
    <dgm:cxn modelId="{DDE9CF68-4E89-43FB-B05A-CAD7C43A9379}" type="presOf" srcId="{9606B486-3FC0-4FED-A9C9-CB7B242798E1}" destId="{A4FF3C36-E135-47CE-8054-5BDE3760724D}" srcOrd="1" destOrd="0" presId="urn:microsoft.com/office/officeart/2005/8/layout/hList9"/>
    <dgm:cxn modelId="{0AFF07CE-F9D4-4F08-A785-00372457BB45}" srcId="{B5FA0F86-7118-4AD9-9825-135262C066B3}" destId="{0F2ED285-E215-40B1-A777-8DDB238F3BD0}" srcOrd="0" destOrd="0" parTransId="{A72BEEB4-2578-4E66-9959-EE0049B006EE}" sibTransId="{15647F38-13C7-4452-B4DB-14799B17E9D8}"/>
    <dgm:cxn modelId="{4E5DDA5A-3746-40A8-8B10-CF287E76954A}" srcId="{4E967572-C7DF-498E-B8BB-E1D9D9CA6745}" destId="{9606B486-3FC0-4FED-A9C9-CB7B242798E1}" srcOrd="0" destOrd="0" parTransId="{9A2EA2D1-8FCF-4E5E-9D48-CEDAFF130B84}" sibTransId="{5715345A-2606-4EDE-A884-89EEE22C2F01}"/>
    <dgm:cxn modelId="{F7C4938B-574C-445D-B5CE-7E870BEB2FCB}" type="presOf" srcId="{4E967572-C7DF-498E-B8BB-E1D9D9CA6745}" destId="{4B0E9EEF-51A7-48CB-A30A-1BC32D508EE6}" srcOrd="0" destOrd="0" presId="urn:microsoft.com/office/officeart/2005/8/layout/hList9"/>
    <dgm:cxn modelId="{195B882A-D6AD-43ED-BF9B-1632F936C8F1}" srcId="{0F2ED285-E215-40B1-A777-8DDB238F3BD0}" destId="{758667BF-DB67-46F3-B888-FF813B2AA0F9}" srcOrd="0" destOrd="0" parTransId="{C6FDF811-0DB4-4378-A222-3FEEEB1EF115}" sibTransId="{67E4C362-E4BB-4622-9F0D-0120A95968FE}"/>
    <dgm:cxn modelId="{B73E0BBC-75CC-40F1-8B3A-3FEDF9481AEF}" type="presOf" srcId="{9606B486-3FC0-4FED-A9C9-CB7B242798E1}" destId="{04D88B1B-916A-4C5A-82B0-34F366AE0A2F}" srcOrd="0" destOrd="0" presId="urn:microsoft.com/office/officeart/2005/8/layout/hList9"/>
    <dgm:cxn modelId="{7799B635-E468-4EB2-A7F5-2EF3BCCF720E}" type="presParOf" srcId="{D3C5DD1D-56F5-4DD4-850E-D0F5B60E8751}" destId="{5FFF2EF5-8685-4C8C-B40D-C4445AC427BE}" srcOrd="0" destOrd="0" presId="urn:microsoft.com/office/officeart/2005/8/layout/hList9"/>
    <dgm:cxn modelId="{A9D4995D-D8DA-4F33-B0F4-EC95AF1E5993}" type="presParOf" srcId="{D3C5DD1D-56F5-4DD4-850E-D0F5B60E8751}" destId="{3400B79A-9311-4CDC-933B-8722CE9D6427}" srcOrd="1" destOrd="0" presId="urn:microsoft.com/office/officeart/2005/8/layout/hList9"/>
    <dgm:cxn modelId="{C9DF0A6C-E08D-4AA6-9F89-08A1F4282AAF}" type="presParOf" srcId="{3400B79A-9311-4CDC-933B-8722CE9D6427}" destId="{ED750906-423E-43BD-8464-0B74EAFF1529}" srcOrd="0" destOrd="0" presId="urn:microsoft.com/office/officeart/2005/8/layout/hList9"/>
    <dgm:cxn modelId="{98C0B461-B528-4E74-A88D-F5CDC940DC66}" type="presParOf" srcId="{3400B79A-9311-4CDC-933B-8722CE9D6427}" destId="{3DAC734E-5B31-48AC-91E9-5370511BD2F6}" srcOrd="1" destOrd="0" presId="urn:microsoft.com/office/officeart/2005/8/layout/hList9"/>
    <dgm:cxn modelId="{DB5C6F6A-FE5B-4150-9C62-E5BBCCC52562}" type="presParOf" srcId="{3DAC734E-5B31-48AC-91E9-5370511BD2F6}" destId="{156B030F-56A0-4E03-A81F-90EB5BC24DCA}" srcOrd="0" destOrd="0" presId="urn:microsoft.com/office/officeart/2005/8/layout/hList9"/>
    <dgm:cxn modelId="{E708835F-A7DA-487F-BA0F-A682AD3F687B}" type="presParOf" srcId="{3DAC734E-5B31-48AC-91E9-5370511BD2F6}" destId="{F628AFD6-FAA5-46BA-8B4F-7D1C94C3116E}" srcOrd="1" destOrd="0" presId="urn:microsoft.com/office/officeart/2005/8/layout/hList9"/>
    <dgm:cxn modelId="{7405CC2F-6F4F-4575-8F12-C0DEB4C993FF}" type="presParOf" srcId="{D3C5DD1D-56F5-4DD4-850E-D0F5B60E8751}" destId="{DA728894-9007-4A32-8C00-D369FDC871E9}" srcOrd="2" destOrd="0" presId="urn:microsoft.com/office/officeart/2005/8/layout/hList9"/>
    <dgm:cxn modelId="{1D44C312-DDAE-49BB-AB16-E08785D7533B}" type="presParOf" srcId="{D3C5DD1D-56F5-4DD4-850E-D0F5B60E8751}" destId="{CAE2086A-9B47-44A5-9623-8EB8B504F67B}" srcOrd="3" destOrd="0" presId="urn:microsoft.com/office/officeart/2005/8/layout/hList9"/>
    <dgm:cxn modelId="{CDF92B4A-E797-4FC9-A489-EB26DDA4634B}" type="presParOf" srcId="{D3C5DD1D-56F5-4DD4-850E-D0F5B60E8751}" destId="{8193D4B7-8B08-4D18-BFF7-4BFA2444E8DF}" srcOrd="4" destOrd="0" presId="urn:microsoft.com/office/officeart/2005/8/layout/hList9"/>
    <dgm:cxn modelId="{16D50694-26B2-4C81-867B-BAF397BDB923}" type="presParOf" srcId="{D3C5DD1D-56F5-4DD4-850E-D0F5B60E8751}" destId="{C0911ADF-3523-494A-BDA6-CE871803E628}" srcOrd="5" destOrd="0" presId="urn:microsoft.com/office/officeart/2005/8/layout/hList9"/>
    <dgm:cxn modelId="{C579DE84-CEF6-4414-B41E-9B35226E26CF}" type="presParOf" srcId="{D3C5DD1D-56F5-4DD4-850E-D0F5B60E8751}" destId="{BB82FD89-F6AC-4926-8F44-8D97399A96E3}" srcOrd="6" destOrd="0" presId="urn:microsoft.com/office/officeart/2005/8/layout/hList9"/>
    <dgm:cxn modelId="{1AF11C01-E6FE-4BEA-AED1-6000FE835E5A}" type="presParOf" srcId="{BB82FD89-F6AC-4926-8F44-8D97399A96E3}" destId="{BFBD65D7-E58A-4D1C-9698-BF6D94DE3BB5}" srcOrd="0" destOrd="0" presId="urn:microsoft.com/office/officeart/2005/8/layout/hList9"/>
    <dgm:cxn modelId="{BDE14D80-C3AC-434A-97D5-EBC1841621FE}" type="presParOf" srcId="{BB82FD89-F6AC-4926-8F44-8D97399A96E3}" destId="{2268E7FA-7EAD-421A-B3B8-86F2AC50E7E0}" srcOrd="1" destOrd="0" presId="urn:microsoft.com/office/officeart/2005/8/layout/hList9"/>
    <dgm:cxn modelId="{36B762EB-FE5E-40B0-8963-5557CFB284CF}" type="presParOf" srcId="{2268E7FA-7EAD-421A-B3B8-86F2AC50E7E0}" destId="{04D88B1B-916A-4C5A-82B0-34F366AE0A2F}" srcOrd="0" destOrd="0" presId="urn:microsoft.com/office/officeart/2005/8/layout/hList9"/>
    <dgm:cxn modelId="{C559264D-562F-4B69-A313-59C50D0B24F8}" type="presParOf" srcId="{2268E7FA-7EAD-421A-B3B8-86F2AC50E7E0}" destId="{A4FF3C36-E135-47CE-8054-5BDE3760724D}" srcOrd="1" destOrd="0" presId="urn:microsoft.com/office/officeart/2005/8/layout/hList9"/>
    <dgm:cxn modelId="{B639510E-741C-47E7-B39C-3EFC508E2565}" type="presParOf" srcId="{D3C5DD1D-56F5-4DD4-850E-D0F5B60E8751}" destId="{82A503D2-8CB6-43DB-A4C6-6C2837382B96}" srcOrd="7" destOrd="0" presId="urn:microsoft.com/office/officeart/2005/8/layout/hList9"/>
    <dgm:cxn modelId="{6AAA7966-0209-4898-853F-8B7282C3C861}" type="presParOf" srcId="{D3C5DD1D-56F5-4DD4-850E-D0F5B60E8751}" destId="{4B0E9EEF-51A7-48CB-A30A-1BC32D508EE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C2E53-B2F7-48FA-A21B-58FB05B5A023}">
      <dsp:nvSpPr>
        <dsp:cNvPr id="0" name=""/>
        <dsp:cNvSpPr/>
      </dsp:nvSpPr>
      <dsp:spPr>
        <a:xfrm>
          <a:off x="1830228" y="1426065"/>
          <a:ext cx="3427660" cy="2286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46228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77,983</a:t>
          </a:r>
          <a:endParaRPr lang="en-US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8654" y="1426065"/>
        <a:ext cx="2879234" cy="2286249"/>
      </dsp:txXfrm>
    </dsp:sp>
    <dsp:sp modelId="{AD3D1C07-23DC-40D6-AEC1-487B7A3F9A47}">
      <dsp:nvSpPr>
        <dsp:cNvPr id="0" name=""/>
        <dsp:cNvSpPr/>
      </dsp:nvSpPr>
      <dsp:spPr>
        <a:xfrm>
          <a:off x="2143" y="512022"/>
          <a:ext cx="2285107" cy="2285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People affected by dengue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789" y="846668"/>
        <a:ext cx="1615815" cy="1615815"/>
      </dsp:txXfrm>
    </dsp:sp>
    <dsp:sp modelId="{4C1D3065-5D72-4423-91F7-8F2FD502033B}">
      <dsp:nvSpPr>
        <dsp:cNvPr id="0" name=""/>
        <dsp:cNvSpPr/>
      </dsp:nvSpPr>
      <dsp:spPr>
        <a:xfrm>
          <a:off x="7542996" y="1426065"/>
          <a:ext cx="3427660" cy="2286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46228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74,714</a:t>
          </a:r>
          <a:endParaRPr lang="en-US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1422" y="1426065"/>
        <a:ext cx="2879234" cy="2286249"/>
      </dsp:txXfrm>
    </dsp:sp>
    <dsp:sp modelId="{47216999-9B57-4DB2-A5E2-BE83AC42CDB7}">
      <dsp:nvSpPr>
        <dsp:cNvPr id="0" name=""/>
        <dsp:cNvSpPr/>
      </dsp:nvSpPr>
      <dsp:spPr>
        <a:xfrm>
          <a:off x="5714910" y="512022"/>
          <a:ext cx="2285107" cy="2285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Released from hospitals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9556" y="846668"/>
        <a:ext cx="1615815" cy="1615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B030F-56A0-4E03-A81F-90EB5BC24DCA}">
      <dsp:nvSpPr>
        <dsp:cNvPr id="0" name=""/>
        <dsp:cNvSpPr/>
      </dsp:nvSpPr>
      <dsp:spPr>
        <a:xfrm>
          <a:off x="1830228" y="1426065"/>
          <a:ext cx="3427660" cy="2286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228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endParaRPr lang="en-US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8654" y="1426065"/>
        <a:ext cx="2879234" cy="2286249"/>
      </dsp:txXfrm>
    </dsp:sp>
    <dsp:sp modelId="{CAE2086A-9B47-44A5-9623-8EB8B504F67B}">
      <dsp:nvSpPr>
        <dsp:cNvPr id="0" name=""/>
        <dsp:cNvSpPr/>
      </dsp:nvSpPr>
      <dsp:spPr>
        <a:xfrm>
          <a:off x="2143" y="512022"/>
          <a:ext cx="2285107" cy="2285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Official death 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789" y="846668"/>
        <a:ext cx="1615815" cy="1615815"/>
      </dsp:txXfrm>
    </dsp:sp>
    <dsp:sp modelId="{04D88B1B-916A-4C5A-82B0-34F366AE0A2F}">
      <dsp:nvSpPr>
        <dsp:cNvPr id="0" name=""/>
        <dsp:cNvSpPr/>
      </dsp:nvSpPr>
      <dsp:spPr>
        <a:xfrm>
          <a:off x="7542996" y="1426065"/>
          <a:ext cx="3427660" cy="2286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228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143</a:t>
          </a:r>
          <a:endParaRPr lang="en-US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1422" y="1426065"/>
        <a:ext cx="2879234" cy="2286249"/>
      </dsp:txXfrm>
    </dsp:sp>
    <dsp:sp modelId="{4B0E9EEF-51A7-48CB-A30A-1BC32D508EE6}">
      <dsp:nvSpPr>
        <dsp:cNvPr id="0" name=""/>
        <dsp:cNvSpPr/>
      </dsp:nvSpPr>
      <dsp:spPr>
        <a:xfrm>
          <a:off x="5714910" y="512022"/>
          <a:ext cx="2285107" cy="2285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Unofficial death</a:t>
          </a:r>
          <a:endParaRPr lang="en-US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9556" y="846668"/>
        <a:ext cx="1615815" cy="161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27" y="4650641"/>
            <a:ext cx="1099476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5414165"/>
            <a:ext cx="10994760" cy="763526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27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00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06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29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138425"/>
            <a:ext cx="109728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749246"/>
            <a:ext cx="10972800" cy="422421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7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292" y="374901"/>
            <a:ext cx="875508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294" y="1138426"/>
            <a:ext cx="8755085" cy="5039265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0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07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015"/>
            <a:ext cx="109728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67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138425"/>
            <a:ext cx="109728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730202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360065"/>
            <a:ext cx="5386917" cy="303505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8" y="1730202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8" y="2360065"/>
            <a:ext cx="5389033" cy="303505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36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71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22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39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ECF8-476E-461A-8342-1BE70C6163D6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AFD2-98A3-40CE-98F6-759F2AB14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795" y="367863"/>
            <a:ext cx="11083157" cy="2577217"/>
          </a:xfrm>
        </p:spPr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Pattern and Unusual Presentation</a:t>
            </a:r>
          </a:p>
          <a:p>
            <a:pPr algn="ctr">
              <a:spcBef>
                <a:spcPts val="200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algn="ctr">
              <a:spcBef>
                <a:spcPts val="2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Syndrome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795" y="3982950"/>
            <a:ext cx="10967270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64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Quazi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Tarikul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</a:p>
          <a:p>
            <a:pPr algn="ctr">
              <a:spcBef>
                <a:spcPts val="864"/>
              </a:spcBef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FCPS,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FRCP(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MACP</a:t>
            </a:r>
            <a:endParaRPr lang="en-US" dirty="0"/>
          </a:p>
          <a:p>
            <a:pPr algn="ctr">
              <a:spcBef>
                <a:spcPts val="576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 in Chief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Guideline for Clinical management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Dengue Syndrome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1518"/>
            <a:ext cx="12192000" cy="21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21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50654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Responsible dengue viral particles</a:t>
            </a:r>
          </a:p>
        </p:txBody>
      </p:sp>
      <p:pic>
        <p:nvPicPr>
          <p:cNvPr id="5" name="Content Placeholder 5" descr="rossman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6307" y="2003209"/>
            <a:ext cx="3811385" cy="37199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835" y="1958016"/>
            <a:ext cx="3810330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13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Tissue Tropism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749246"/>
            <a:ext cx="10972800" cy="4912811"/>
          </a:xfrm>
        </p:spPr>
        <p:txBody>
          <a:bodyPr/>
          <a:lstStyle/>
          <a:p>
            <a:pPr fontAlgn="base"/>
            <a:r>
              <a:rPr lang="en-US" sz="3600" dirty="0"/>
              <a:t>Many cell types can be infected </a:t>
            </a:r>
            <a:r>
              <a:rPr lang="en-US" sz="3600" i="1" dirty="0"/>
              <a:t>in vitro </a:t>
            </a:r>
            <a:r>
              <a:rPr lang="en-US" sz="3600" dirty="0"/>
              <a:t>with DENV: monocytes, epithelial cells, endothelial cells, </a:t>
            </a:r>
            <a:r>
              <a:rPr lang="en-US" sz="4400" b="1" dirty="0">
                <a:solidFill>
                  <a:srgbClr val="FF0000"/>
                </a:solidFill>
              </a:rPr>
              <a:t>hepatocytes,</a:t>
            </a:r>
            <a:r>
              <a:rPr lang="en-US" sz="3600" dirty="0"/>
              <a:t> </a:t>
            </a:r>
            <a:r>
              <a:rPr lang="en-US" sz="3600" dirty="0" err="1"/>
              <a:t>myocytes</a:t>
            </a:r>
            <a:r>
              <a:rPr lang="en-US" sz="3600" dirty="0"/>
              <a:t>.</a:t>
            </a:r>
          </a:p>
          <a:p>
            <a:pPr fontAlgn="base"/>
            <a:r>
              <a:rPr lang="en-US" sz="3600" dirty="0"/>
              <a:t>Evidence of in vivo infection: presence of antigen, genome, active replication (negative viral RNA), in tissue samples.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8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70015"/>
            <a:ext cx="12191999" cy="74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83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928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5023"/>
            <a:ext cx="12192000" cy="77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56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795130"/>
            <a:ext cx="10972800" cy="954115"/>
          </a:xfrm>
        </p:spPr>
        <p:txBody>
          <a:bodyPr>
            <a:noAutofit/>
          </a:bodyPr>
          <a:lstStyle/>
          <a:p>
            <a:r>
              <a:rPr lang="en-US" b="1" dirty="0"/>
              <a:t>Why study pathogenesis?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2535"/>
            <a:ext cx="12192000" cy="5575465"/>
          </a:xfrm>
        </p:spPr>
        <p:txBody>
          <a:bodyPr/>
          <a:lstStyle/>
          <a:p>
            <a:endParaRPr lang="en-US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To </a:t>
            </a:r>
            <a:r>
              <a:rPr lang="en-US" sz="3600" b="1" dirty="0"/>
              <a:t>develop therapeutic interventions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To develop predictive indicators or profiles of severe disease.</a:t>
            </a:r>
          </a:p>
          <a:p>
            <a:endParaRPr lang="en-US" sz="3600" b="1" dirty="0"/>
          </a:p>
          <a:p>
            <a:r>
              <a:rPr lang="en-US" sz="3600" b="1" dirty="0"/>
              <a:t>To identify protective and pathogenic immune correlates.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856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792" y="760021"/>
            <a:ext cx="5455628" cy="83127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Evidence of Plasma leakage</a:t>
            </a:r>
            <a:r>
              <a:rPr lang="en-SG" dirty="0"/>
              <a:t/>
            </a:r>
            <a:br>
              <a:rPr lang="en-S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3782"/>
            <a:ext cx="12192000" cy="5694218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sz="3600" b="1" dirty="0" err="1" smtClean="0"/>
              <a:t>Haematocrit</a:t>
            </a:r>
            <a:r>
              <a:rPr lang="en-US" sz="3600" b="1" dirty="0" smtClean="0"/>
              <a:t> </a:t>
            </a:r>
            <a:r>
              <a:rPr lang="en-US" sz="3600" b="1" dirty="0"/>
              <a:t>(HCT) - With the leakage of plasma there will be increase in HCT. A </a:t>
            </a:r>
            <a:r>
              <a:rPr lang="en-US" sz="3600" b="1" dirty="0">
                <a:solidFill>
                  <a:srgbClr val="FF0000"/>
                </a:solidFill>
              </a:rPr>
              <a:t>20% rise </a:t>
            </a:r>
            <a:r>
              <a:rPr lang="en-US" sz="3600" b="1" dirty="0"/>
              <a:t>of HCT from the baseline is indicative of significant plasma leakage.</a:t>
            </a:r>
            <a:endParaRPr lang="en-US" sz="3600" dirty="0"/>
          </a:p>
          <a:p>
            <a:r>
              <a:rPr lang="en-US" sz="3600" dirty="0"/>
              <a:t>Plasma leakage is due to increased capillary permeability. </a:t>
            </a:r>
          </a:p>
          <a:p>
            <a:r>
              <a:rPr lang="en-US" sz="3600" b="1" dirty="0"/>
              <a:t>Plasma leakage in DHF is selective and transient and usually lasts for </a:t>
            </a:r>
            <a:r>
              <a:rPr lang="en-US" sz="3600" b="1" dirty="0">
                <a:solidFill>
                  <a:srgbClr val="FF0000"/>
                </a:solidFill>
              </a:rPr>
              <a:t>24-48 hours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Ascites and pleural effusion </a:t>
            </a:r>
            <a:r>
              <a:rPr lang="en-US" sz="3600" dirty="0" smtClean="0"/>
              <a:t>is the ultimate </a:t>
            </a:r>
            <a:r>
              <a:rPr lang="en-US" sz="3600" dirty="0" err="1" smtClean="0"/>
              <a:t>sequelle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45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Evidence of Plasma leakage</a:t>
            </a:r>
            <a:r>
              <a:rPr lang="en-SG" dirty="0"/>
              <a:t/>
            </a:r>
            <a:br>
              <a:rPr lang="en-S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365662"/>
            <a:ext cx="12108873" cy="5492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</a:t>
            </a:r>
            <a:r>
              <a:rPr lang="en-US" b="1" dirty="0"/>
              <a:t>evidence of plasma leakage are:</a:t>
            </a:r>
            <a:endParaRPr lang="en-US" dirty="0"/>
          </a:p>
          <a:p>
            <a:r>
              <a:rPr lang="en-US" dirty="0"/>
              <a:t>non-fasting serum cholesterol (&lt;100 mg/dl). </a:t>
            </a:r>
          </a:p>
          <a:p>
            <a:r>
              <a:rPr lang="en-US" dirty="0"/>
              <a:t>The degree and the rate of plasma leakage in DHF can vary.</a:t>
            </a:r>
          </a:p>
          <a:p>
            <a:r>
              <a:rPr lang="en-US" dirty="0"/>
              <a:t>Severe leakage may develop shock, which may be complicated with organ impairment, metabolic acidosis and disseminated intravascular coagulation (DIC) </a:t>
            </a:r>
          </a:p>
          <a:p>
            <a:r>
              <a:rPr lang="en-US" b="1" dirty="0"/>
              <a:t>A right lateral decubitus chest radiograph to detect pleural effusion and  gall bladder wall </a:t>
            </a:r>
            <a:r>
              <a:rPr lang="en-US" b="1" dirty="0" smtClean="0"/>
              <a:t>edema </a:t>
            </a:r>
            <a:r>
              <a:rPr lang="en-US" b="1" dirty="0"/>
              <a:t>is associated with plasma leakage and may precede the clinical detection.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3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Dengue Case Classification by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9246"/>
            <a:ext cx="12192000" cy="5108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According to national guideline  </a:t>
            </a:r>
            <a:r>
              <a:rPr lang="en-US" sz="3600" dirty="0"/>
              <a:t>three categories for case management: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1.Group –A ( mild)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2.Group- B  (Moderate)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3. Group – C  (Severe)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0870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397"/>
            <a:ext cx="12191999" cy="60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1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4" y="1138425"/>
            <a:ext cx="5562506" cy="583497"/>
          </a:xfrm>
        </p:spPr>
        <p:txBody>
          <a:bodyPr>
            <a:noAutofit/>
          </a:bodyPr>
          <a:lstStyle/>
          <a:p>
            <a:r>
              <a:rPr lang="en-US" b="1" dirty="0"/>
              <a:t>New guideline 2018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685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72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-249381" y="0"/>
            <a:ext cx="12441381" cy="6858000"/>
          </a:xfrm>
        </p:spPr>
      </p:pic>
    </p:spTree>
    <p:extLst>
      <p:ext uri="{BB962C8B-B14F-4D97-AF65-F5344CB8AC3E}">
        <p14:creationId xmlns:p14="http://schemas.microsoft.com/office/powerpoint/2010/main" xmlns="" val="42205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005" y="0"/>
            <a:ext cx="12382005" cy="7077693"/>
          </a:xfrm>
        </p:spPr>
      </p:pic>
    </p:spTree>
    <p:extLst>
      <p:ext uri="{BB962C8B-B14F-4D97-AF65-F5344CB8AC3E}">
        <p14:creationId xmlns:p14="http://schemas.microsoft.com/office/powerpoint/2010/main" xmlns="" val="42339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90" y="0"/>
            <a:ext cx="7802702" cy="151951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 crisis: Dengue Fact </a:t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 family member in one cabin)-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1912"/>
            <a:ext cx="12053455" cy="5516087"/>
          </a:xfrm>
        </p:spPr>
      </p:pic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5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6" y="239791"/>
            <a:ext cx="5470634" cy="61082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Pattern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0" y="1662545"/>
            <a:ext cx="11918730" cy="51954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fever and dengue hemorrhagic fever epidemiological changes:</a:t>
            </a:r>
          </a:p>
          <a:p>
            <a:pPr algn="just">
              <a:buNone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epidemiology of DF/DHF is complex and remains poorly understood. It involves host, viral and vector status that are further influenced by 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demographic, economic, behavioral and varied societal factors.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3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5" y="1670426"/>
            <a:ext cx="6984119" cy="5014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Changes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human host</a:t>
            </a:r>
          </a:p>
          <a:p>
            <a:pPr lvl="1" algn="just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Shift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affected‑age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linical DF in adults is rare. However, there is an evidence of increase of dengue incidence in older age groups, and this age shift has been reported in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Singapore, Indonesia, Bangladesh and Thailand.</a:t>
            </a:r>
          </a:p>
          <a:p>
            <a:pPr lvl="1" algn="just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Sex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</a:t>
            </a:r>
          </a:p>
          <a:p>
            <a:pPr lvl="1" algn="just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Rural expansion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596" y="239791"/>
            <a:ext cx="5470634" cy="61082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Pattern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930" y="1670426"/>
            <a:ext cx="3259193" cy="45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6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2545"/>
            <a:ext cx="8502732" cy="51788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dengue virus</a:t>
            </a:r>
          </a:p>
          <a:p>
            <a:pPr lvl="1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Virulence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affecting severity of the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infections or secondary infections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determine the severity of the disease.  </a:t>
            </a:r>
          </a:p>
          <a:p>
            <a:pPr lvl="1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infection enhancement contributes to the pattern of variable‑sized outbreaks observed.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596" y="239791"/>
            <a:ext cx="5470634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Pattern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290" y="2655290"/>
            <a:ext cx="4083269" cy="27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1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749246"/>
            <a:ext cx="7419109" cy="422421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b.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 affecting time interval between sequential infections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620" y="1732754"/>
            <a:ext cx="74191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in Thailand have revealed the following quantum of DHF risk with different sequences of dengue viruses with </a:t>
            </a: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DENV‑1/ DENV‑2: 500‑fold, </a:t>
            </a: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DENV‑3/DENV‑2: 150‑fold </a:t>
            </a: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DENV‑4/DENV‑2 equals to 50‑fold risk.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596" y="239791"/>
            <a:ext cx="5470634" cy="61082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Pattern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C. Changes In the vector bionomics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sz="3200" b="1" i="1" dirty="0"/>
              <a:t>Rural spread</a:t>
            </a:r>
          </a:p>
          <a:p>
            <a:pPr>
              <a:buNone/>
            </a:pPr>
            <a:r>
              <a:rPr lang="en-US" sz="3200" b="1" i="1" dirty="0"/>
              <a:t>Seasonality and climate variability</a:t>
            </a:r>
          </a:p>
          <a:p>
            <a:pPr>
              <a:buNone/>
            </a:pPr>
            <a:r>
              <a:rPr lang="en-US" sz="3200" b="1" i="1" dirty="0" err="1"/>
              <a:t>Socio‑cultural</a:t>
            </a:r>
            <a:r>
              <a:rPr lang="en-US" sz="3200" b="1" i="1" dirty="0"/>
              <a:t> and socio‑economic factors affecting vector longevity and survival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34063"/>
            <a:ext cx="152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7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27222"/>
            <a:ext cx="10972800" cy="122202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Dengue virus serotype 2 and 3 causing high morbidity and mortality in Swat, Pakistan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3" y="1400784"/>
            <a:ext cx="11887199" cy="5238914"/>
          </a:xfrm>
        </p:spPr>
        <p:txBody>
          <a:bodyPr>
            <a:normAutofit fontScale="25000" lnSpcReduction="20000"/>
          </a:bodyPr>
          <a:lstStyle/>
          <a:p>
            <a:endParaRPr lang="en-US" sz="4500" dirty="0" smtClean="0"/>
          </a:p>
          <a:p>
            <a:endParaRPr lang="en-US" sz="4500" dirty="0" smtClean="0"/>
          </a:p>
          <a:p>
            <a:r>
              <a:rPr lang="en-US" sz="9600" dirty="0" smtClean="0"/>
              <a:t>Hundreds of people died in the string of dengue epidemics in Pakistan since 2005.</a:t>
            </a:r>
          </a:p>
          <a:p>
            <a:r>
              <a:rPr lang="en-US" sz="9600" dirty="0" smtClean="0"/>
              <a:t> In July 2013, a major outbreak of dengue started in Swat district of Khyber </a:t>
            </a:r>
            <a:r>
              <a:rPr lang="en-US" sz="9600" dirty="0" err="1" smtClean="0"/>
              <a:t>Pakhtunkhwa</a:t>
            </a:r>
            <a:r>
              <a:rPr lang="en-US" sz="9600" dirty="0" smtClean="0"/>
              <a:t> (KPK) which has so far caused 57 deaths and thousands of morbidities.</a:t>
            </a:r>
          </a:p>
          <a:p>
            <a:r>
              <a:rPr lang="en-US" sz="9600" dirty="0" smtClean="0"/>
              <a:t>366 were found to be serologically positive by the Standard Diagnostics (SD) Dengue Duo test. All dengue virus (DENV)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         positive samples were then analyzed using a DENV serotype-specific ( RT- PCR)</a:t>
            </a:r>
          </a:p>
          <a:p>
            <a:pPr>
              <a:buNone/>
            </a:pPr>
            <a:r>
              <a:rPr lang="en-US" sz="9600" dirty="0" smtClean="0"/>
              <a:t>       DENV serotypes present and to figure out active infections. In this study, </a:t>
            </a:r>
            <a:r>
              <a:rPr lang="en-US" sz="9600" dirty="0" smtClean="0">
                <a:solidFill>
                  <a:srgbClr val="FF0000"/>
                </a:solidFill>
              </a:rPr>
              <a:t>28.69%</a:t>
            </a:r>
          </a:p>
          <a:p>
            <a:pPr>
              <a:buNone/>
            </a:pPr>
            <a:r>
              <a:rPr lang="en-US" sz="9600" dirty="0" smtClean="0"/>
              <a:t>       (105/366) of the serologically positive patients had active infection and </a:t>
            </a:r>
            <a:r>
              <a:rPr lang="en-US" sz="9600" dirty="0" smtClean="0">
                <a:solidFill>
                  <a:srgbClr val="FF0000"/>
                </a:solidFill>
              </a:rPr>
              <a:t>DENV type 3 (DENV-3) was the     most abundant serotype followed by DENV-2</a:t>
            </a:r>
          </a:p>
          <a:p>
            <a:pPr>
              <a:buNone/>
            </a:pPr>
            <a:endParaRPr lang="en-US" sz="45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4300" i="1" dirty="0" smtClean="0"/>
              <a:t>                                                   </a:t>
            </a:r>
            <a:r>
              <a:rPr lang="en-US" sz="4300" i="1" dirty="0" err="1" smtClean="0"/>
              <a:t>Amjad</a:t>
            </a:r>
            <a:r>
              <a:rPr lang="en-US" sz="4300" i="1" dirty="0" smtClean="0"/>
              <a:t> Ali 1,2 </a:t>
            </a:r>
            <a:r>
              <a:rPr lang="en-US" sz="4300" i="1" dirty="0" err="1" smtClean="0"/>
              <a:t>Zeeshan</a:t>
            </a:r>
            <a:r>
              <a:rPr lang="en-US" sz="4300" i="1" dirty="0" smtClean="0"/>
              <a:t> </a:t>
            </a:r>
            <a:r>
              <a:rPr lang="en-US" sz="4300" i="1" dirty="0" err="1" smtClean="0"/>
              <a:t>Nasim</a:t>
            </a:r>
            <a:r>
              <a:rPr lang="en-US" sz="4300" i="1" dirty="0" smtClean="0"/>
              <a:t> 1, </a:t>
            </a:r>
            <a:r>
              <a:rPr lang="en-US" sz="4300" i="1" dirty="0" err="1" smtClean="0"/>
              <a:t>Rafi</a:t>
            </a:r>
            <a:r>
              <a:rPr lang="en-US" sz="4300" i="1" dirty="0" smtClean="0"/>
              <a:t> Ur </a:t>
            </a:r>
            <a:r>
              <a:rPr lang="en-US" sz="4300" i="1" dirty="0" err="1" smtClean="0"/>
              <a:t>Rehman</a:t>
            </a:r>
            <a:r>
              <a:rPr lang="en-US" sz="4300" i="1" dirty="0" smtClean="0"/>
              <a:t> 1, </a:t>
            </a:r>
            <a:r>
              <a:rPr lang="en-US" sz="4300" i="1" dirty="0" err="1" smtClean="0"/>
              <a:t>Farzana</a:t>
            </a:r>
            <a:r>
              <a:rPr lang="en-US" sz="4300" i="1" dirty="0" smtClean="0"/>
              <a:t> 1, </a:t>
            </a:r>
            <a:r>
              <a:rPr lang="en-US" sz="4300" i="1" dirty="0" err="1" smtClean="0"/>
              <a:t>Sajid</a:t>
            </a:r>
            <a:r>
              <a:rPr lang="en-US" sz="4300" i="1" dirty="0" smtClean="0"/>
              <a:t> Ali 3,Fazli </a:t>
            </a:r>
            <a:r>
              <a:rPr lang="en-US" sz="4300" i="1" dirty="0" err="1" smtClean="0"/>
              <a:t>Zahir</a:t>
            </a:r>
            <a:r>
              <a:rPr lang="en-US" sz="4300" i="1" dirty="0" smtClean="0"/>
              <a:t> 1,Aqib </a:t>
            </a:r>
            <a:r>
              <a:rPr lang="en-US" sz="4300" i="1" dirty="0" err="1" smtClean="0"/>
              <a:t>Iqbal</a:t>
            </a:r>
            <a:r>
              <a:rPr lang="en-US" sz="4300" i="1" dirty="0" smtClean="0"/>
              <a:t> 1, </a:t>
            </a:r>
            <a:r>
              <a:rPr lang="en-US" sz="4300" i="1" dirty="0" err="1" smtClean="0"/>
              <a:t>Ijaz</a:t>
            </a:r>
            <a:r>
              <a:rPr lang="en-US" sz="4300" i="1" dirty="0" smtClean="0"/>
              <a:t> Ali 1,4*, Abdul</a:t>
            </a:r>
          </a:p>
          <a:p>
            <a:pPr>
              <a:buNone/>
            </a:pPr>
            <a:r>
              <a:rPr lang="en-US" sz="4300" i="1" dirty="0" smtClean="0"/>
              <a:t>                                                                                                                                                      </a:t>
            </a:r>
            <a:r>
              <a:rPr lang="en-US" sz="4300" i="1" dirty="0" err="1" smtClean="0"/>
              <a:t>Biohelikon</a:t>
            </a:r>
            <a:r>
              <a:rPr lang="en-US" sz="4300" i="1" dirty="0" smtClean="0"/>
              <a:t>: Immunity and Diseases , 2013, </a:t>
            </a:r>
            <a:r>
              <a:rPr lang="en-US" sz="4300" i="1" dirty="0" err="1" smtClean="0"/>
              <a:t>Vol</a:t>
            </a:r>
            <a:r>
              <a:rPr lang="en-US" sz="4300" i="1" dirty="0" smtClean="0"/>
              <a:t> 1, a6 Research</a:t>
            </a:r>
            <a:endParaRPr lang="en-US" sz="4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57200"/>
            <a:ext cx="571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5029201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Largest dengue outbreak of the decade with high fatality may be due to reemergence of DEN-3 serotype in Dhaka, Bangladesh, necessitating immediate public health attention</a:t>
            </a:r>
          </a:p>
          <a:p>
            <a:r>
              <a:rPr lang="en-US" sz="1600" i="1" dirty="0"/>
              <a:t>T </a:t>
            </a:r>
            <a:r>
              <a:rPr lang="en-US" sz="1600" i="1" dirty="0" err="1"/>
              <a:t>shirin</a:t>
            </a:r>
            <a:r>
              <a:rPr lang="en-US" sz="1600" i="1" dirty="0"/>
              <a:t> et al , © 2019 The Author(s). Published by Elsevier Ltd, NMNI, 29, 100511</a:t>
            </a:r>
          </a:p>
          <a:p>
            <a:r>
              <a:rPr lang="en-US" sz="1600" dirty="0"/>
              <a:t>This is an open access article under the CC BY-NC-ND license (</a:t>
            </a:r>
            <a:r>
              <a:rPr lang="en-US" sz="1600" dirty="0">
                <a:solidFill>
                  <a:srgbClr val="00B050"/>
                </a:solidFill>
              </a:rPr>
              <a:t>http://creativecommons.org/licenses/by-nc-nd/4.0/).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0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564" y="1138425"/>
            <a:ext cx="4671856" cy="610820"/>
          </a:xfrm>
        </p:spPr>
        <p:txBody>
          <a:bodyPr>
            <a:noAutofit/>
          </a:bodyPr>
          <a:lstStyle/>
          <a:p>
            <a:r>
              <a:rPr lang="en-US" b="1" dirty="0" smtClean="0"/>
              <a:t>Dengue : South Asia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9" y="1650670"/>
            <a:ext cx="11875324" cy="492825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900" dirty="0" smtClean="0"/>
              <a:t>Philippines : 130,463 cases</a:t>
            </a:r>
            <a:r>
              <a:rPr lang="en-US" sz="3900" dirty="0" smtClean="0">
                <a:solidFill>
                  <a:srgbClr val="FF0000"/>
                </a:solidFill>
              </a:rPr>
              <a:t>, 561 deaths </a:t>
            </a:r>
            <a:r>
              <a:rPr lang="en-US" sz="3900" dirty="0" smtClean="0"/>
              <a:t>as of 13 </a:t>
            </a:r>
            <a:r>
              <a:rPr lang="en-US" sz="3900" dirty="0" err="1" smtClean="0"/>
              <a:t>july</a:t>
            </a:r>
            <a:r>
              <a:rPr lang="en-US" sz="3900" dirty="0" smtClean="0"/>
              <a:t>, 2019</a:t>
            </a:r>
          </a:p>
          <a:p>
            <a:r>
              <a:rPr lang="en-US" sz="3900" dirty="0" smtClean="0"/>
              <a:t>Malaysia: 75,913 </a:t>
            </a:r>
            <a:r>
              <a:rPr lang="en-US" sz="3900" dirty="0"/>
              <a:t>cases, </a:t>
            </a:r>
            <a:r>
              <a:rPr lang="en-US" sz="3900" dirty="0" smtClean="0"/>
              <a:t>111 </a:t>
            </a:r>
            <a:r>
              <a:rPr lang="en-US" sz="3900" dirty="0"/>
              <a:t>deaths as of </a:t>
            </a:r>
            <a:r>
              <a:rPr lang="en-US" sz="3900" dirty="0" smtClean="0"/>
              <a:t>27 </a:t>
            </a:r>
            <a:r>
              <a:rPr lang="en-US" sz="3900" dirty="0" err="1"/>
              <a:t>july</a:t>
            </a:r>
            <a:r>
              <a:rPr lang="en-US" sz="3900" dirty="0"/>
              <a:t>, </a:t>
            </a:r>
            <a:r>
              <a:rPr lang="en-US" sz="3900" dirty="0" smtClean="0"/>
              <a:t>2019</a:t>
            </a:r>
          </a:p>
          <a:p>
            <a:r>
              <a:rPr lang="en-US" sz="3900" dirty="0" smtClean="0"/>
              <a:t>Vietnam : 115,186 cases</a:t>
            </a:r>
            <a:r>
              <a:rPr lang="en-US" sz="3900" dirty="0"/>
              <a:t>, </a:t>
            </a:r>
            <a:r>
              <a:rPr lang="en-US" sz="3900" dirty="0" smtClean="0"/>
              <a:t>12 </a:t>
            </a:r>
            <a:r>
              <a:rPr lang="en-US" sz="3900" dirty="0"/>
              <a:t>deaths as of </a:t>
            </a:r>
            <a:r>
              <a:rPr lang="en-US" sz="3900" dirty="0" smtClean="0"/>
              <a:t>21 </a:t>
            </a:r>
            <a:r>
              <a:rPr lang="en-US" sz="3900" dirty="0" err="1"/>
              <a:t>july</a:t>
            </a:r>
            <a:r>
              <a:rPr lang="en-US" sz="3900" dirty="0"/>
              <a:t>, </a:t>
            </a:r>
            <a:r>
              <a:rPr lang="en-US" sz="3900" dirty="0" smtClean="0"/>
              <a:t>2019</a:t>
            </a:r>
          </a:p>
          <a:p>
            <a:r>
              <a:rPr lang="en-US" sz="3900" dirty="0" smtClean="0"/>
              <a:t>Thailand: 44,671 </a:t>
            </a:r>
            <a:r>
              <a:rPr lang="en-US" sz="3900" dirty="0"/>
              <a:t>cases, </a:t>
            </a:r>
            <a:r>
              <a:rPr lang="en-US" sz="3900" dirty="0" smtClean="0"/>
              <a:t>62 </a:t>
            </a:r>
            <a:r>
              <a:rPr lang="en-US" sz="3900" dirty="0"/>
              <a:t>deaths as of </a:t>
            </a:r>
            <a:r>
              <a:rPr lang="en-US" sz="3900" dirty="0" smtClean="0"/>
              <a:t>16 </a:t>
            </a:r>
            <a:r>
              <a:rPr lang="en-US" sz="3900" dirty="0" err="1"/>
              <a:t>july</a:t>
            </a:r>
            <a:r>
              <a:rPr lang="en-US" sz="3900" dirty="0"/>
              <a:t>, </a:t>
            </a:r>
            <a:r>
              <a:rPr lang="en-US" sz="3900" dirty="0" smtClean="0"/>
              <a:t>2019</a:t>
            </a:r>
          </a:p>
          <a:p>
            <a:r>
              <a:rPr lang="en-US" sz="3900" dirty="0" smtClean="0"/>
              <a:t>Singapore: 8020  cases </a:t>
            </a:r>
            <a:r>
              <a:rPr lang="en-US" sz="3900" dirty="0"/>
              <a:t>as of </a:t>
            </a:r>
            <a:r>
              <a:rPr lang="en-US" sz="3900" dirty="0" smtClean="0"/>
              <a:t>21 </a:t>
            </a:r>
            <a:r>
              <a:rPr lang="en-US" sz="3900" dirty="0" err="1"/>
              <a:t>july</a:t>
            </a:r>
            <a:r>
              <a:rPr lang="en-US" sz="3900" dirty="0"/>
              <a:t>, </a:t>
            </a:r>
            <a:r>
              <a:rPr lang="en-US" sz="3900" dirty="0" smtClean="0"/>
              <a:t>2019</a:t>
            </a:r>
          </a:p>
          <a:p>
            <a:r>
              <a:rPr lang="en-US" sz="3900" dirty="0" smtClean="0"/>
              <a:t>Sri </a:t>
            </a:r>
            <a:r>
              <a:rPr lang="en-US" sz="3900" dirty="0" err="1" smtClean="0"/>
              <a:t>lanka</a:t>
            </a:r>
            <a:r>
              <a:rPr lang="en-US" sz="3900" dirty="0" smtClean="0"/>
              <a:t> </a:t>
            </a:r>
            <a:r>
              <a:rPr lang="en-US" sz="3900" dirty="0" smtClean="0">
                <a:solidFill>
                  <a:srgbClr val="FF0000"/>
                </a:solidFill>
              </a:rPr>
              <a:t>: 234,078 </a:t>
            </a:r>
            <a:r>
              <a:rPr lang="en-US" sz="3900" dirty="0"/>
              <a:t>cases, </a:t>
            </a:r>
            <a:r>
              <a:rPr lang="en-US" sz="3900" dirty="0" smtClean="0"/>
              <a:t>47 </a:t>
            </a:r>
            <a:r>
              <a:rPr lang="en-US" sz="3900" dirty="0"/>
              <a:t>deaths as of 5</a:t>
            </a:r>
            <a:r>
              <a:rPr lang="en-US" sz="3900" dirty="0" smtClean="0"/>
              <a:t> Aug, </a:t>
            </a:r>
            <a:r>
              <a:rPr lang="en-US" sz="3900" dirty="0"/>
              <a:t>2019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                                                                                                                 </a:t>
            </a:r>
            <a:r>
              <a:rPr lang="en-US" sz="2600" dirty="0" smtClean="0"/>
              <a:t>Source: CDC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9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Last year Out break Observation - 2018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Less rash</a:t>
            </a:r>
          </a:p>
          <a:p>
            <a:r>
              <a:rPr lang="en-US" dirty="0"/>
              <a:t>Fever persists longer duration</a:t>
            </a:r>
          </a:p>
          <a:p>
            <a:r>
              <a:rPr lang="en-US" dirty="0"/>
              <a:t>More Leucopenia</a:t>
            </a:r>
          </a:p>
          <a:p>
            <a:r>
              <a:rPr lang="en-US" dirty="0"/>
              <a:t>High AST</a:t>
            </a:r>
          </a:p>
          <a:p>
            <a:r>
              <a:rPr lang="en-US" dirty="0"/>
              <a:t>Tourniquet test +</a:t>
            </a:r>
            <a:r>
              <a:rPr lang="en-US" dirty="0" err="1"/>
              <a:t>ve</a:t>
            </a:r>
            <a:r>
              <a:rPr lang="en-US" dirty="0"/>
              <a:t> early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Pharyngeal congestion</a:t>
            </a:r>
          </a:p>
          <a:p>
            <a:r>
              <a:rPr lang="en-US" dirty="0" err="1"/>
              <a:t>Myocarditis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5938"/>
            <a:ext cx="152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6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This year Out break Observation - 2019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765012"/>
            <a:ext cx="10972800" cy="42242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Very less Rash .( more convalescent rash)</a:t>
            </a:r>
            <a:endParaRPr lang="en-US" dirty="0"/>
          </a:p>
          <a:p>
            <a:r>
              <a:rPr lang="en-US" dirty="0"/>
              <a:t>Fever persists longer duration ( &gt; 5 days )</a:t>
            </a:r>
          </a:p>
          <a:p>
            <a:r>
              <a:rPr lang="en-US" dirty="0"/>
              <a:t>More Leucopenia ( as low as </a:t>
            </a:r>
            <a:r>
              <a:rPr lang="en-US" dirty="0" smtClean="0"/>
              <a:t>2130/mm3)</a:t>
            </a:r>
            <a:endParaRPr lang="en-US" dirty="0"/>
          </a:p>
          <a:p>
            <a:r>
              <a:rPr lang="en-US" dirty="0"/>
              <a:t>High AST ( 3123 IU 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 Lipase level </a:t>
            </a:r>
            <a:endParaRPr lang="en-US" dirty="0"/>
          </a:p>
          <a:p>
            <a:r>
              <a:rPr lang="en-US" dirty="0"/>
              <a:t>Tourniquet test +</a:t>
            </a:r>
            <a:r>
              <a:rPr lang="en-US" dirty="0" err="1"/>
              <a:t>ve</a:t>
            </a:r>
            <a:r>
              <a:rPr lang="en-US" dirty="0"/>
              <a:t> early ( even during febrile period</a:t>
            </a:r>
            <a:r>
              <a:rPr lang="en-US" dirty="0" smtClean="0"/>
              <a:t>) but less common</a:t>
            </a:r>
            <a:endParaRPr lang="en-US" dirty="0"/>
          </a:p>
          <a:p>
            <a:r>
              <a:rPr lang="en-US" dirty="0"/>
              <a:t>Diarrhea ( Very common </a:t>
            </a:r>
            <a:r>
              <a:rPr lang="en-US" dirty="0" smtClean="0"/>
              <a:t>)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Persisting vomiting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0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868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Special observations 2019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Ascites ( before critical phase)</a:t>
            </a:r>
          </a:p>
          <a:p>
            <a:r>
              <a:rPr lang="en-US" dirty="0"/>
              <a:t>Pleural effusion </a:t>
            </a:r>
            <a:r>
              <a:rPr lang="en-US" dirty="0" smtClean="0"/>
              <a:t>(Invariably in right side)</a:t>
            </a:r>
            <a:endParaRPr lang="en-US" dirty="0"/>
          </a:p>
          <a:p>
            <a:r>
              <a:rPr lang="en-US" dirty="0"/>
              <a:t>Encephalopathy</a:t>
            </a:r>
          </a:p>
          <a:p>
            <a:r>
              <a:rPr lang="en-US" dirty="0"/>
              <a:t>Isolated cranial nerve </a:t>
            </a:r>
            <a:r>
              <a:rPr lang="en-US" dirty="0" smtClean="0"/>
              <a:t>palsy</a:t>
            </a:r>
          </a:p>
          <a:p>
            <a:r>
              <a:rPr lang="en-US" dirty="0" smtClean="0"/>
              <a:t>Acute renal failure</a:t>
            </a:r>
          </a:p>
          <a:p>
            <a:r>
              <a:rPr lang="en-US" dirty="0" smtClean="0"/>
              <a:t>Splenomegaly</a:t>
            </a:r>
          </a:p>
          <a:p>
            <a:r>
              <a:rPr lang="en-US" dirty="0" smtClean="0"/>
              <a:t>Pneumonitis</a:t>
            </a:r>
          </a:p>
          <a:p>
            <a:r>
              <a:rPr lang="en-US" dirty="0" smtClean="0"/>
              <a:t>Pancreatitis</a:t>
            </a:r>
            <a:endParaRPr lang="en-US" dirty="0"/>
          </a:p>
          <a:p>
            <a:r>
              <a:rPr lang="en-US" dirty="0"/>
              <a:t>Pharyngeal congestion</a:t>
            </a:r>
          </a:p>
          <a:p>
            <a:r>
              <a:rPr lang="en-US" dirty="0"/>
              <a:t>GBS like feature ( </a:t>
            </a:r>
            <a:r>
              <a:rPr lang="en-US" dirty="0" err="1"/>
              <a:t>hypokalamia</a:t>
            </a:r>
            <a:r>
              <a:rPr lang="en-US" dirty="0"/>
              <a:t> must be ruled out due to vomiting)</a:t>
            </a:r>
          </a:p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650820" y="-416225"/>
            <a:ext cx="2060026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laboratory finding: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36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from  </a:t>
            </a:r>
            <a:r>
              <a:rPr lang="en-US" b="1" dirty="0" smtClean="0"/>
              <a:t>150 Patients,2019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7030A0"/>
                </a:solidFill>
              </a:rPr>
              <a:t>Dengue Case Group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Group –A   ………….    24.3% (37)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Group – B …………      57.4 %(86)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Group– C …………       18.3% (27)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 cases were in decompensated shock,1 died,2 recovered.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5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Dengue Case Group (150 data)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5696091"/>
              </p:ext>
            </p:extLst>
          </p:nvPr>
        </p:nvGraphicFramePr>
        <p:xfrm>
          <a:off x="598488" y="1749425"/>
          <a:ext cx="109728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9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Usual / Typical clinical presentations in 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 onset of very high fever</a:t>
            </a:r>
          </a:p>
          <a:p>
            <a:r>
              <a:rPr lang="en-US" dirty="0"/>
              <a:t>Moderate to severe body ache</a:t>
            </a:r>
          </a:p>
          <a:p>
            <a:r>
              <a:rPr lang="en-US" dirty="0"/>
              <a:t>Back pain ( break bone disease )</a:t>
            </a:r>
          </a:p>
          <a:p>
            <a:r>
              <a:rPr lang="en-US" dirty="0"/>
              <a:t>Prostration/ Fatigue</a:t>
            </a:r>
          </a:p>
          <a:p>
            <a:r>
              <a:rPr lang="en-US" dirty="0"/>
              <a:t>Eye ball pain ( </a:t>
            </a:r>
            <a:r>
              <a:rPr lang="en-US" dirty="0" err="1"/>
              <a:t>Retrobulbar</a:t>
            </a:r>
            <a:r>
              <a:rPr lang="en-US" dirty="0"/>
              <a:t> )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Nausea</a:t>
            </a:r>
          </a:p>
          <a:p>
            <a:r>
              <a:rPr lang="en-US" dirty="0"/>
              <a:t>Rashes 3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742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Presentations ( </a:t>
            </a:r>
            <a:r>
              <a:rPr lang="en-US" b="1" dirty="0" err="1"/>
              <a:t>Symp</a:t>
            </a:r>
            <a:r>
              <a:rPr lang="en-US" b="1" dirty="0"/>
              <a:t>/ Sign)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Fever not typical always</a:t>
            </a:r>
          </a:p>
          <a:p>
            <a:r>
              <a:rPr lang="en-US" dirty="0"/>
              <a:t>Rash (mostly convalescence) ….  29 (19.3%)</a:t>
            </a:r>
          </a:p>
          <a:p>
            <a:r>
              <a:rPr lang="en-US" dirty="0"/>
              <a:t>Pain abdomen………  84 (56.7%)</a:t>
            </a:r>
          </a:p>
          <a:p>
            <a:r>
              <a:rPr lang="en-US" dirty="0"/>
              <a:t>Persisting vomiting ……. 60 (40%)</a:t>
            </a:r>
          </a:p>
          <a:p>
            <a:r>
              <a:rPr lang="en-US" dirty="0"/>
              <a:t>Loose motion ……….   96 (64%)</a:t>
            </a:r>
          </a:p>
          <a:p>
            <a:r>
              <a:rPr lang="en-US" dirty="0"/>
              <a:t>Bleeding (Any form)………. 30(20%)</a:t>
            </a:r>
          </a:p>
          <a:p>
            <a:r>
              <a:rPr lang="en-US" dirty="0"/>
              <a:t>Ascites ………………………..  102(68</a:t>
            </a:r>
            <a:r>
              <a:rPr lang="en-US" dirty="0" smtClean="0"/>
              <a:t>%)</a:t>
            </a:r>
          </a:p>
          <a:p>
            <a:r>
              <a:rPr lang="en-US" dirty="0" smtClean="0"/>
              <a:t>Itching ……………………… 42(28%)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899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Pleural effusion ……….  101(66.67%)</a:t>
            </a:r>
          </a:p>
          <a:p>
            <a:r>
              <a:rPr lang="en-US" dirty="0"/>
              <a:t>Hepatomegaly …………… 72(48.2%)</a:t>
            </a:r>
          </a:p>
          <a:p>
            <a:r>
              <a:rPr lang="en-US" dirty="0"/>
              <a:t>Splenomegaly ………   16(10.7%)</a:t>
            </a:r>
          </a:p>
          <a:p>
            <a:r>
              <a:rPr lang="en-US" dirty="0"/>
              <a:t>Jaundice  …………….. 30(20%)</a:t>
            </a:r>
          </a:p>
          <a:p>
            <a:r>
              <a:rPr lang="en-US" dirty="0"/>
              <a:t>Pneumonia ………. 8 (5%)</a:t>
            </a:r>
          </a:p>
          <a:p>
            <a:r>
              <a:rPr lang="en-US" dirty="0"/>
              <a:t>Acute renal failure …………  6(4%)</a:t>
            </a:r>
          </a:p>
          <a:p>
            <a:r>
              <a:rPr lang="en-US" dirty="0"/>
              <a:t>TT …………. 18(12%)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824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count of WBC as low as 1120/ mm3</a:t>
            </a:r>
          </a:p>
          <a:p>
            <a:r>
              <a:rPr lang="en-US" dirty="0"/>
              <a:t>Lowest Platelet 4000/ mm3</a:t>
            </a:r>
          </a:p>
          <a:p>
            <a:r>
              <a:rPr lang="en-US" dirty="0"/>
              <a:t>Gall </a:t>
            </a:r>
            <a:r>
              <a:rPr lang="en-US" dirty="0" err="1"/>
              <a:t>blader</a:t>
            </a:r>
            <a:r>
              <a:rPr lang="en-US" dirty="0"/>
              <a:t> thickening/ </a:t>
            </a:r>
            <a:r>
              <a:rPr lang="en-US" dirty="0" err="1"/>
              <a:t>cholecystitis</a:t>
            </a:r>
            <a:r>
              <a:rPr lang="en-US" dirty="0"/>
              <a:t> …… 66(44.3%)</a:t>
            </a:r>
          </a:p>
          <a:p>
            <a:r>
              <a:rPr lang="en-US" dirty="0"/>
              <a:t>High Lipase (&gt; 500) ………. 36 (23.7%)</a:t>
            </a:r>
          </a:p>
          <a:p>
            <a:r>
              <a:rPr lang="en-US" dirty="0"/>
              <a:t>High SGOT (&gt; 200) ……………. 112(74.7%)  6531</a:t>
            </a:r>
          </a:p>
          <a:p>
            <a:r>
              <a:rPr lang="en-US" dirty="0" err="1"/>
              <a:t>IgG</a:t>
            </a:r>
            <a:r>
              <a:rPr lang="en-US" dirty="0"/>
              <a:t> positive ………….  86(57.5</a:t>
            </a:r>
            <a:r>
              <a:rPr lang="en-US" dirty="0" smtClean="0"/>
              <a:t>%)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7851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Dengue with Co-infection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Need  more documents </a:t>
            </a:r>
          </a:p>
          <a:p>
            <a:pPr marL="0" indent="0">
              <a:buNone/>
            </a:pPr>
            <a:r>
              <a:rPr lang="en-US" dirty="0"/>
              <a:t>Need to find correlation – </a:t>
            </a:r>
          </a:p>
          <a:p>
            <a:pPr marL="0" indent="0">
              <a:buNone/>
            </a:pPr>
            <a:r>
              <a:rPr lang="en-US" dirty="0"/>
              <a:t>       1. Enteric Fever </a:t>
            </a:r>
          </a:p>
          <a:p>
            <a:pPr marL="0" indent="0">
              <a:buNone/>
            </a:pPr>
            <a:r>
              <a:rPr lang="en-US" dirty="0"/>
              <a:t>       2. Pneumonia</a:t>
            </a:r>
          </a:p>
          <a:p>
            <a:pPr marL="0" indent="0">
              <a:buNone/>
            </a:pPr>
            <a:r>
              <a:rPr lang="en-US" dirty="0"/>
              <a:t>       3. UTI</a:t>
            </a:r>
          </a:p>
          <a:p>
            <a:pPr marL="0" indent="0">
              <a:buNone/>
            </a:pPr>
            <a:r>
              <a:rPr lang="en-US" dirty="0"/>
              <a:t>       4. Infective diarrhea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56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3" y="2285273"/>
            <a:ext cx="11745311" cy="4224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Philippines has declared 2019 a national dengue epidemic after 622 deaths -- CNN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7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Dengue with Splenomegaly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Need to consider-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Enteric Fever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HLH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We got 3 culture positive Enteric Fever out of 16 Splenomegaly cases.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66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54" y="827875"/>
            <a:ext cx="10972800" cy="610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Changing Fever pattern :  Onset of afebrile period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0722238"/>
              </p:ext>
            </p:extLst>
          </p:nvPr>
        </p:nvGraphicFramePr>
        <p:xfrm>
          <a:off x="152400" y="150365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2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HLH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err="1"/>
              <a:t>Haemophagocytic</a:t>
            </a:r>
            <a:r>
              <a:rPr lang="en-GB" sz="3600" b="1" dirty="0"/>
              <a:t> </a:t>
            </a:r>
            <a:r>
              <a:rPr lang="en-GB" sz="3600" b="1" dirty="0" err="1"/>
              <a:t>lymphohistiocytosis</a:t>
            </a:r>
            <a:r>
              <a:rPr lang="en-GB" sz="3600" dirty="0"/>
              <a:t> (HLH) is rare but potentially fatal severe immune activation </a:t>
            </a:r>
            <a:r>
              <a:rPr lang="en-GB" sz="3600" dirty="0" smtClean="0"/>
              <a:t>syndrome caused </a:t>
            </a:r>
            <a:r>
              <a:rPr lang="en-GB" sz="3600" dirty="0"/>
              <a:t>by proliferation of activated lymphocytes and macrophage which leads cytokine release syndrome.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9082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HLH (Diagnostic Criteria)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dirty="0">
                <a:solidFill>
                  <a:srgbClr val="002060"/>
                </a:solidFill>
              </a:rPr>
              <a:t>Five of the following eight findings:</a:t>
            </a:r>
            <a:endParaRPr lang="en-US" sz="33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Fever </a:t>
            </a:r>
            <a:r>
              <a:rPr lang="en-GB" dirty="0"/>
              <a:t>≥38.5°C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Splenomegaly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Bicytopenia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Hypertriglyceridemia  </a:t>
            </a:r>
            <a:r>
              <a:rPr lang="en-GB" dirty="0"/>
              <a:t>and/or </a:t>
            </a:r>
            <a:r>
              <a:rPr lang="en-GB" dirty="0" err="1"/>
              <a:t>hypofibrinogenemia</a:t>
            </a:r>
            <a:r>
              <a:rPr lang="en-GB" dirty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Hemophagocytosis</a:t>
            </a:r>
            <a:r>
              <a:rPr lang="en-GB" dirty="0" smtClean="0"/>
              <a:t> in bone marrow, spleen, lymph node, or liver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Low </a:t>
            </a:r>
            <a:r>
              <a:rPr lang="en-GB" dirty="0"/>
              <a:t>or absent NK cell activity.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Ferritin </a:t>
            </a:r>
            <a:r>
              <a:rPr lang="en-GB" dirty="0"/>
              <a:t>&gt;500 </a:t>
            </a:r>
            <a:r>
              <a:rPr lang="en-GB" dirty="0" err="1"/>
              <a:t>ng</a:t>
            </a:r>
            <a:r>
              <a:rPr lang="en-GB" dirty="0"/>
              <a:t>/</a:t>
            </a:r>
            <a:r>
              <a:rPr lang="en-GB" dirty="0" err="1"/>
              <a:t>mL.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Elevated </a:t>
            </a:r>
            <a:r>
              <a:rPr lang="en-GB" dirty="0"/>
              <a:t>soluble CD25.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  </a:t>
            </a:r>
            <a:r>
              <a:rPr lang="en-GB" dirty="0" smtClean="0">
                <a:solidFill>
                  <a:srgbClr val="FF0000"/>
                </a:solidFill>
              </a:rPr>
              <a:t>Among </a:t>
            </a:r>
            <a:r>
              <a:rPr lang="en-GB" dirty="0">
                <a:solidFill>
                  <a:srgbClr val="FF0000"/>
                </a:solidFill>
              </a:rPr>
              <a:t>above, NK cell activity and CD 25 cell are almost always not available to measure, and often there is lack of evidence of </a:t>
            </a:r>
            <a:r>
              <a:rPr lang="en-GB" dirty="0" err="1">
                <a:solidFill>
                  <a:srgbClr val="FF0000"/>
                </a:solidFill>
              </a:rPr>
              <a:t>hemophagocytosis</a:t>
            </a:r>
            <a:r>
              <a:rPr lang="en-GB" dirty="0">
                <a:solidFill>
                  <a:srgbClr val="FF0000"/>
                </a:solidFill>
              </a:rPr>
              <a:t> in biopsy.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5034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HLH (Treatment)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dose steroid</a:t>
            </a:r>
          </a:p>
          <a:p>
            <a:r>
              <a:rPr lang="en-US" dirty="0" smtClean="0"/>
              <a:t>Immunoglobulin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367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HLH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got 9 patients out of 16 patients having splenomegaly who fulfill the criteria of HLH and diagnosed as DF with HLH.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Experience: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Longer duration of illness(Increase hospital stay).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Treating as usual protocol with high monitoring of vital signs.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We used oral prednisolone.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No casualty occurred and all patients are now completely fine.(Follow up revealed normal reports.)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129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Excessive Menstrual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Dengue Fever may cause early menstruation / prolongation of menstrual period. </a:t>
            </a:r>
          </a:p>
          <a:p>
            <a:r>
              <a:rPr lang="en-US" dirty="0"/>
              <a:t> </a:t>
            </a:r>
            <a:r>
              <a:rPr lang="en-US" dirty="0" smtClean="0"/>
              <a:t>We get better outcome with hormonal therapy.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06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About NS1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 positive ------- 5% </a:t>
            </a:r>
          </a:p>
          <a:p>
            <a:r>
              <a:rPr lang="en-US" dirty="0"/>
              <a:t> False negative---- 5%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need to more emphasis on clinical presentation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We got 23 dengue patients (NS1 negative)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886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need of Blood transfusion.</a:t>
            </a:r>
          </a:p>
          <a:p>
            <a:r>
              <a:rPr lang="en-US" dirty="0" smtClean="0"/>
              <a:t>Blood for blood loss </a:t>
            </a:r>
          </a:p>
          <a:p>
            <a:r>
              <a:rPr lang="en-US" dirty="0" smtClean="0"/>
              <a:t>May consider –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. May consider in case of excessive  visible bleeding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Rapid fall  of HCT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9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Fluid </a:t>
            </a:r>
            <a:r>
              <a:rPr lang="en-US" dirty="0" err="1" smtClean="0"/>
              <a:t>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Fluid needs rapid correction 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Impending Shock / Shock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High HCT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Narrow pulse pressure (&lt;20)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20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8618"/>
            <a:ext cx="8748584" cy="66168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Dengue: Bangladesh (1, January to 16, September 2019)</a:t>
            </a:r>
            <a:b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Emergency operation centre, DGHS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0927251"/>
              </p:ext>
            </p:extLst>
          </p:nvPr>
        </p:nvGraphicFramePr>
        <p:xfrm>
          <a:off x="519660" y="2033205"/>
          <a:ext cx="109728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35406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8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Platelet transfusion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did not give platelet transfusion even in platelet 2K/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L. </a:t>
                </a:r>
              </a:p>
              <a:p>
                <a:r>
                  <a:rPr lang="en-US" dirty="0"/>
                  <a:t>When may consider-</a:t>
                </a:r>
              </a:p>
              <a:p>
                <a:pPr marL="0" indent="0">
                  <a:buNone/>
                </a:pPr>
                <a:r>
                  <a:rPr lang="en-US" dirty="0"/>
                  <a:t>      - H/O Recent surgery with suggestive of concealed/ visible bleeding.</a:t>
                </a:r>
              </a:p>
              <a:p>
                <a:pPr marL="0" indent="0">
                  <a:buNone/>
                </a:pPr>
                <a:r>
                  <a:rPr lang="en-US" dirty="0"/>
                  <a:t>      - Dengue Fever with other thrombocytopenic condition Like SLE.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76785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Management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Out of 150 patients</a:t>
            </a:r>
            <a:endParaRPr lang="en-US" dirty="0"/>
          </a:p>
          <a:p>
            <a:r>
              <a:rPr lang="en-US" dirty="0"/>
              <a:t>3 patients got </a:t>
            </a:r>
            <a:r>
              <a:rPr lang="en-US" dirty="0" err="1"/>
              <a:t>Apheretic</a:t>
            </a:r>
            <a:r>
              <a:rPr lang="en-US" dirty="0"/>
              <a:t> platelet transfusion</a:t>
            </a:r>
          </a:p>
          <a:p>
            <a:r>
              <a:rPr lang="en-US" dirty="0"/>
              <a:t>3 patients got whole blood transfusion (</a:t>
            </a:r>
            <a:r>
              <a:rPr lang="en-US" dirty="0" err="1"/>
              <a:t>menorrhegia</a:t>
            </a:r>
            <a:r>
              <a:rPr lang="en-US" dirty="0"/>
              <a:t> 2, GI bleeding 1)</a:t>
            </a:r>
          </a:p>
          <a:p>
            <a:r>
              <a:rPr lang="en-US" dirty="0"/>
              <a:t>Colloid Infusion – 15 cases ( 10% )</a:t>
            </a:r>
          </a:p>
          <a:p>
            <a:r>
              <a:rPr lang="en-US" dirty="0"/>
              <a:t>90% management with </a:t>
            </a:r>
            <a:r>
              <a:rPr lang="en-US" dirty="0" err="1"/>
              <a:t>Crystaloid</a:t>
            </a:r>
            <a:r>
              <a:rPr lang="en-US" dirty="0"/>
              <a:t> fluid</a:t>
            </a:r>
          </a:p>
          <a:p>
            <a:r>
              <a:rPr lang="en-US" dirty="0"/>
              <a:t>1/3</a:t>
            </a:r>
            <a:r>
              <a:rPr lang="en-US" baseline="30000" dirty="0"/>
              <a:t>rd</a:t>
            </a:r>
            <a:r>
              <a:rPr lang="en-US" dirty="0"/>
              <a:t>  of patients were managed poor before admission or delayed report to hospital.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689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development of Leucopenia progress to plasma leakage more rapidly and may have a worst course.</a:t>
            </a:r>
          </a:p>
          <a:p>
            <a:r>
              <a:rPr lang="en-US" dirty="0" smtClean="0"/>
              <a:t>HCT &gt; 48 needs urgent fluid management </a:t>
            </a:r>
          </a:p>
          <a:p>
            <a:r>
              <a:rPr lang="en-US" dirty="0" smtClean="0"/>
              <a:t>HCT &lt;30 needs to check internal bleeding</a:t>
            </a:r>
          </a:p>
          <a:p>
            <a:r>
              <a:rPr lang="en-US" dirty="0" err="1" smtClean="0"/>
              <a:t>Ig</a:t>
            </a:r>
            <a:r>
              <a:rPr lang="en-US" dirty="0" smtClean="0"/>
              <a:t> G positive patient may need special consideration. </a:t>
            </a:r>
          </a:p>
          <a:p>
            <a:r>
              <a:rPr lang="en-US" dirty="0" smtClean="0"/>
              <a:t>Dengue fever with leukocytosis need to consider pancreatitis/pneumonia.</a:t>
            </a:r>
          </a:p>
          <a:p>
            <a:r>
              <a:rPr lang="en-US" dirty="0" smtClean="0"/>
              <a:t>Development of Itching suggests recovery.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0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Alarming for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Sensitivity of NS1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Prolonged Loose motions (may lead to irreversible shock.)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Acute renal failure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Co-infection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HLH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Plasma leakage even without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664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" t="12358" b="8612"/>
          <a:stretch/>
        </p:blipFill>
        <p:spPr>
          <a:xfrm>
            <a:off x="1365163" y="645459"/>
            <a:ext cx="9647988" cy="5378823"/>
          </a:xfrm>
        </p:spPr>
      </p:pic>
      <p:sp>
        <p:nvSpPr>
          <p:cNvPr id="3" name="TextBox 2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425" y="3051969"/>
            <a:ext cx="2828925" cy="1619250"/>
          </a:xfrm>
        </p:spPr>
      </p:pic>
      <p:sp>
        <p:nvSpPr>
          <p:cNvPr id="6" name="TextBox 5"/>
          <p:cNvSpPr txBox="1"/>
          <p:nvPr/>
        </p:nvSpPr>
        <p:spPr>
          <a:xfrm>
            <a:off x="2593041" y="484094"/>
            <a:ext cx="75034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Thank You</a:t>
            </a:r>
            <a:endParaRPr lang="en-US" sz="11500" b="1" i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7495057"/>
              </p:ext>
            </p:extLst>
          </p:nvPr>
        </p:nvGraphicFramePr>
        <p:xfrm>
          <a:off x="551191" y="1796722"/>
          <a:ext cx="109728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8618"/>
            <a:ext cx="883920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Dengue: Bangladesh (1 January to 16 September) 2019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2895750"/>
              </p:ext>
            </p:extLst>
          </p:nvPr>
        </p:nvGraphicFramePr>
        <p:xfrm>
          <a:off x="315309" y="1466192"/>
          <a:ext cx="11619187" cy="507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893972" cy="117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Cases over Years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National guideline for Clinical management of Dengue syndrome) </a:t>
            </a:r>
          </a:p>
        </p:txBody>
      </p:sp>
    </p:spTree>
    <p:extLst>
      <p:ext uri="{BB962C8B-B14F-4D97-AF65-F5344CB8AC3E}">
        <p14:creationId xmlns:p14="http://schemas.microsoft.com/office/powerpoint/2010/main" xmlns="" val="41115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0529698"/>
              </p:ext>
            </p:extLst>
          </p:nvPr>
        </p:nvGraphicFramePr>
        <p:xfrm>
          <a:off x="0" y="1450428"/>
          <a:ext cx="12192000" cy="507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0893972" cy="117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Cases over Years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National guideline for Clinical management of Dengue syndrome) </a:t>
            </a:r>
          </a:p>
        </p:txBody>
      </p:sp>
    </p:spTree>
    <p:extLst>
      <p:ext uri="{BB962C8B-B14F-4D97-AF65-F5344CB8AC3E}">
        <p14:creationId xmlns:p14="http://schemas.microsoft.com/office/powerpoint/2010/main" xmlns="" val="31944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nthly dengue data in Bangladesh 2019 upd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3260"/>
            <a:ext cx="11808375" cy="58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51172" y="6684578"/>
            <a:ext cx="840828" cy="15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5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BDC6448-1DBE-4D19-A00D-0E33FDDA7E5F}" vid="{1CB5ED1C-2E45-4EF1-89EB-F447AA5CE2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603</TotalTime>
  <Words>1813</Words>
  <Application>Microsoft Office PowerPoint</Application>
  <PresentationFormat>Custom</PresentationFormat>
  <Paragraphs>286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Theme1</vt:lpstr>
      <vt:lpstr>Slide 1</vt:lpstr>
      <vt:lpstr>New guideline 2018</vt:lpstr>
      <vt:lpstr>Dengue : South Asia</vt:lpstr>
      <vt:lpstr>Slide 4</vt:lpstr>
      <vt:lpstr>Dengue: Bangladesh (1, January to 16, September 2019) Health Emergency operation centre, DGHS</vt:lpstr>
      <vt:lpstr>Slide 6</vt:lpstr>
      <vt:lpstr>Slide 7</vt:lpstr>
      <vt:lpstr>Slide 8</vt:lpstr>
      <vt:lpstr>Slide 9</vt:lpstr>
      <vt:lpstr>Responsible dengue viral particles</vt:lpstr>
      <vt:lpstr>Tissue Tropism </vt:lpstr>
      <vt:lpstr>Slide 12</vt:lpstr>
      <vt:lpstr>Slide 13</vt:lpstr>
      <vt:lpstr>Slide 14</vt:lpstr>
      <vt:lpstr>Why study pathogenesis? </vt:lpstr>
      <vt:lpstr>Evidence of Plasma leakage </vt:lpstr>
      <vt:lpstr>Evidence of Plasma leakage </vt:lpstr>
      <vt:lpstr>Dengue Case Classification by Severity</vt:lpstr>
      <vt:lpstr>Slide 19</vt:lpstr>
      <vt:lpstr>Slide 20</vt:lpstr>
      <vt:lpstr>Slide 21</vt:lpstr>
      <vt:lpstr>Bed crisis: Dengue Fact  ( 3 family member in one cabin)-</vt:lpstr>
      <vt:lpstr>Changing Pattern</vt:lpstr>
      <vt:lpstr>Changing Pattern</vt:lpstr>
      <vt:lpstr>Slide 25</vt:lpstr>
      <vt:lpstr>Changing Pattern</vt:lpstr>
      <vt:lpstr>Slide 27</vt:lpstr>
      <vt:lpstr>Dengue virus serotype 2 and 3 causing high morbidity and mortality in Swat, Pakistan </vt:lpstr>
      <vt:lpstr>Slide 29</vt:lpstr>
      <vt:lpstr>Last year Out break Observation - 2018</vt:lpstr>
      <vt:lpstr>This year Out break Observation - 2019</vt:lpstr>
      <vt:lpstr>Special observations 2019</vt:lpstr>
      <vt:lpstr>Data from  150 Patients,2019</vt:lpstr>
      <vt:lpstr>Dengue Case Group (150 data)</vt:lpstr>
      <vt:lpstr>Usual / Typical clinical presentations in DF</vt:lpstr>
      <vt:lpstr>Clinical Presentations ( Symp/ Sign)</vt:lpstr>
      <vt:lpstr>Contd.</vt:lpstr>
      <vt:lpstr>Investigations</vt:lpstr>
      <vt:lpstr>Dengue with Co-infection </vt:lpstr>
      <vt:lpstr>Dengue with Splenomegaly </vt:lpstr>
      <vt:lpstr>Changing Fever pattern :  Onset of afebrile period </vt:lpstr>
      <vt:lpstr>About HLH</vt:lpstr>
      <vt:lpstr>HLH (Diagnostic Criteria)</vt:lpstr>
      <vt:lpstr>HLH (Treatment)</vt:lpstr>
      <vt:lpstr>HLH Experience </vt:lpstr>
      <vt:lpstr>Excessive Menstrual Bleeding</vt:lpstr>
      <vt:lpstr> About NS1</vt:lpstr>
      <vt:lpstr>Blood transfusion </vt:lpstr>
      <vt:lpstr>About Fluid Mx</vt:lpstr>
      <vt:lpstr>Platelet transfusion</vt:lpstr>
      <vt:lpstr>Management highlights</vt:lpstr>
      <vt:lpstr>Prognosis</vt:lpstr>
      <vt:lpstr>Alarming for Future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Saikat</dc:creator>
  <cp:lastModifiedBy>user</cp:lastModifiedBy>
  <cp:revision>68</cp:revision>
  <dcterms:created xsi:type="dcterms:W3CDTF">2019-09-12T13:41:34Z</dcterms:created>
  <dcterms:modified xsi:type="dcterms:W3CDTF">2019-09-17T19:26:58Z</dcterms:modified>
</cp:coreProperties>
</file>